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7" r:id="rId5"/>
  </p:sldMasterIdLst>
  <p:notesMasterIdLst>
    <p:notesMasterId r:id="rId21"/>
  </p:notesMasterIdLst>
  <p:handoutMasterIdLst>
    <p:handoutMasterId r:id="rId22"/>
  </p:handoutMasterIdLst>
  <p:sldIdLst>
    <p:sldId id="260" r:id="rId6"/>
    <p:sldId id="311" r:id="rId7"/>
    <p:sldId id="318" r:id="rId8"/>
    <p:sldId id="314" r:id="rId9"/>
    <p:sldId id="315" r:id="rId10"/>
    <p:sldId id="320" r:id="rId11"/>
    <p:sldId id="316" r:id="rId12"/>
    <p:sldId id="317" r:id="rId13"/>
    <p:sldId id="301" r:id="rId14"/>
    <p:sldId id="312" r:id="rId15"/>
    <p:sldId id="304" r:id="rId16"/>
    <p:sldId id="307" r:id="rId17"/>
    <p:sldId id="306" r:id="rId18"/>
    <p:sldId id="308" r:id="rId19"/>
    <p:sldId id="302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D0FD17-A845-48AC-9A14-317080E789F9}" v="3213" dt="2023-06-26T11:27:05.010"/>
    <p1510:client id="{4C9EB7F1-B50B-1821-ECE2-F9F67228CFCB}" v="434" dt="2023-06-26T11:16:04.244"/>
    <p1510:client id="{6F60AC87-839D-CD41-937D-0BFB3724A0F7}" v="11" dt="2023-06-26T11:56:39.935"/>
    <p1510:client id="{90E2EC07-FD40-4F85-8441-D3DBE4724FF8}" v="308" dt="2023-06-26T11:53:01.078"/>
    <p1510:client id="{FAEFDBCF-080A-ABF8-75F1-616BE279428D}" v="17" dt="2023-06-26T12:10:42.3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Key message: we are producing more data 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Highlight difference everywhere (</a:t>
            </a:r>
            <a:r>
              <a:rPr lang="en-US" err="1"/>
              <a:t>ShorelineMonitor</a:t>
            </a:r>
            <a:r>
              <a:rPr lang="en-US"/>
              <a:t>) vs everywhere (</a:t>
            </a:r>
            <a:r>
              <a:rPr lang="en-US" err="1"/>
              <a:t>CoastSat</a:t>
            </a:r>
            <a:r>
              <a:rPr lang="en-US"/>
              <a:t>) and how this breaks EE workflow</a:t>
            </a:r>
          </a:p>
        </p:txBody>
      </p:sp>
    </p:spTree>
    <p:extLst>
      <p:ext uri="{BB962C8B-B14F-4D97-AF65-F5344CB8AC3E}">
        <p14:creationId xmlns:p14="http://schemas.microsoft.com/office/powerpoint/2010/main" val="3773974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accent3"/>
                </a:solidFill>
              </a:rPr>
              <a:t>(Coastal data is not: e.g., </a:t>
            </a:r>
            <a:r>
              <a:rPr lang="en-US" err="1">
                <a:solidFill>
                  <a:schemeClr val="accent3"/>
                </a:solidFill>
              </a:rPr>
              <a:t>ShorelineMonitor</a:t>
            </a:r>
            <a:r>
              <a:rPr lang="en-US">
                <a:solidFill>
                  <a:schemeClr val="accent3"/>
                </a:solidFill>
              </a:rPr>
              <a:t> data are strings of nested arrays wrapped in a csv)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solidFill>
                  <a:schemeClr val="accent3"/>
                </a:solidFill>
              </a:rPr>
              <a:t>Pangeo</a:t>
            </a:r>
            <a:r>
              <a:rPr lang="en-US">
                <a:solidFill>
                  <a:schemeClr val="accent3"/>
                </a:solidFill>
              </a:rPr>
              <a:t> – </a:t>
            </a:r>
            <a:r>
              <a:rPr lang="en-US" err="1">
                <a:solidFill>
                  <a:schemeClr val="accent3"/>
                </a:solidFill>
              </a:rPr>
              <a:t>opendap</a:t>
            </a:r>
            <a:r>
              <a:rPr lang="en-US">
                <a:solidFill>
                  <a:schemeClr val="accent3"/>
                </a:solidFill>
              </a:rPr>
              <a:t>, </a:t>
            </a:r>
            <a:r>
              <a:rPr lang="en-US" err="1">
                <a:solidFill>
                  <a:schemeClr val="accent3"/>
                </a:solidFill>
              </a:rPr>
              <a:t>rasterman</a:t>
            </a:r>
            <a:r>
              <a:rPr lang="en-US">
                <a:solidFill>
                  <a:schemeClr val="accent3"/>
                </a:solidFill>
              </a:rPr>
              <a:t>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accent3"/>
                </a:solidFill>
              </a:rPr>
              <a:t>Impact to innovation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schemeClr val="accent3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10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61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35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e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nl-NL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 28 november 2019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 28 november 2019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 28 november 2019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 28 november 2019</a:t>
            </a:r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 28 november 2019</a:t>
            </a:r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 28 november 2019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 28 november 2019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 28 november 2019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3" grpId="0" animBg="1"/>
      <p:bldP spid="12" grpId="0" animBg="1"/>
    </p:bldLst>
  </p:timing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 28 november 2019</a:t>
            </a:r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 28 november 2019</a:t>
            </a:r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17409D-B58C-439C-8266-DA195E2815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hthoek 290">
            <a:extLst>
              <a:ext uri="{FF2B5EF4-FFF2-40B4-BE49-F238E27FC236}">
                <a16:creationId xmlns:a16="http://schemas.microsoft.com/office/drawing/2014/main" id="{07DC57FB-D8CD-4C15-9EB6-39DF66B7279F}"/>
              </a:ext>
            </a:extLst>
          </p:cNvPr>
          <p:cNvSpPr/>
          <p:nvPr userDrawn="1"/>
        </p:nvSpPr>
        <p:spPr>
          <a:xfrm>
            <a:off x="-12033" y="0"/>
            <a:ext cx="5490119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Plaats hier je titel">
            <a:extLst>
              <a:ext uri="{FF2B5EF4-FFF2-40B4-BE49-F238E27FC236}">
                <a16:creationId xmlns:a16="http://schemas.microsoft.com/office/drawing/2014/main" id="{B1AFE411-552D-4312-82FB-D706E3056A3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3147786" cy="490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Plaats hier je titel</a:t>
            </a:r>
          </a:p>
        </p:txBody>
      </p:sp>
      <p:sp>
        <p:nvSpPr>
          <p:cNvPr id="8" name="Body Level One…">
            <a:extLst>
              <a:ext uri="{FF2B5EF4-FFF2-40B4-BE49-F238E27FC236}">
                <a16:creationId xmlns:a16="http://schemas.microsoft.com/office/drawing/2014/main" id="{93C357F4-B7AE-46F9-B369-1A161F96BEAA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1591900"/>
            <a:ext cx="3147786" cy="43564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rPr err="1"/>
              <a:t>Klik</a:t>
            </a:r>
            <a:r>
              <a:t> </a:t>
            </a:r>
            <a:r>
              <a:rPr err="1"/>
              <a:t>hier</a:t>
            </a:r>
            <a:r>
              <a:t> om </a:t>
            </a:r>
            <a:r>
              <a:rPr err="1"/>
              <a:t>een</a:t>
            </a:r>
            <a:r>
              <a:t> bullet </a:t>
            </a:r>
            <a:r>
              <a:rPr err="1"/>
              <a:t>te</a:t>
            </a:r>
            <a:r>
              <a:t> </a:t>
            </a:r>
            <a:r>
              <a:rPr err="1"/>
              <a:t>plaatsen</a:t>
            </a:r>
            <a:r>
              <a:t>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B3AAF5F-489A-481C-B99E-2DDC7B0FFC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EBC052B-61F5-452F-8E85-C25744D0A1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7437" y="5977839"/>
            <a:ext cx="1691507" cy="5497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2DDC17-8F11-44A7-B71A-AF4DF321BB94}"/>
              </a:ext>
            </a:extLst>
          </p:cNvPr>
          <p:cNvSpPr/>
          <p:nvPr userDrawn="1"/>
        </p:nvSpPr>
        <p:spPr>
          <a:xfrm>
            <a:off x="5478086" y="-20521"/>
            <a:ext cx="6713913" cy="685800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2FA34FB-0F1F-4CA6-A17F-64B6EF3071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27323" y="0"/>
            <a:ext cx="7764676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0839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nl-NL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pagina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4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0" name="Rechthoek 6"/>
          <p:cNvSpPr/>
          <p:nvPr userDrawn="1"/>
        </p:nvSpPr>
        <p:spPr>
          <a:xfrm>
            <a:off x="-12032" y="-1"/>
            <a:ext cx="12204032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2" name="Tijdelijke aanduiding voor afbeelding 16"/>
          <p:cNvSpPr>
            <a:spLocks noGrp="1"/>
          </p:cNvSpPr>
          <p:nvPr>
            <p:ph type="pic" idx="21"/>
          </p:nvPr>
        </p:nvSpPr>
        <p:spPr>
          <a:xfrm>
            <a:off x="4852465" y="0"/>
            <a:ext cx="7339534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8500" y="4883660"/>
            <a:ext cx="3729203" cy="2484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indent="914400">
              <a:buClrTx/>
              <a:buFontTx/>
              <a:defRPr b="1">
                <a:solidFill>
                  <a:srgbClr val="FFFFFF"/>
                </a:solidFill>
              </a:defRPr>
            </a:lvl3pPr>
            <a:lvl4pPr indent="1371600">
              <a:buClrTx/>
              <a:buFontTx/>
              <a:defRPr b="1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endParaRPr/>
          </a:p>
          <a:p>
            <a:pPr lvl="1"/>
            <a:endParaRPr/>
          </a:p>
          <a:p>
            <a:pPr lvl="2"/>
            <a:r>
              <a:rPr lang="en-US"/>
              <a:t>Naam </a:t>
            </a:r>
            <a:r>
              <a:rPr lang="en-US" err="1"/>
              <a:t>spreker</a:t>
            </a:r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4" name="Tijdelijke aanduiding voor tekst 20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" y="332471"/>
            <a:ext cx="3729206" cy="29254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500"/>
              </a:spcBef>
              <a:buClrTx/>
              <a:buSzTx/>
              <a:buNone/>
              <a:defRPr sz="3800">
                <a:solidFill>
                  <a:srgbClr val="FFFFFF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err="1"/>
              <a:t>Plaats</a:t>
            </a:r>
            <a:r>
              <a:t> </a:t>
            </a:r>
            <a:r>
              <a:rPr err="1"/>
              <a:t>hier</a:t>
            </a:r>
            <a:r>
              <a:t> de </a:t>
            </a:r>
            <a:r>
              <a:rPr err="1"/>
              <a:t>titel</a:t>
            </a:r>
            <a:r>
              <a:t> van de </a:t>
            </a:r>
            <a:r>
              <a:rPr err="1"/>
              <a:t>presentatie</a:t>
            </a:r>
            <a:endParaRPr/>
          </a:p>
        </p:txBody>
      </p:sp>
      <p:sp>
        <p:nvSpPr>
          <p:cNvPr id="255" name="Tijdelijke aanduiding voor tekst 17"/>
          <p:cNvSpPr>
            <a:spLocks noGrp="1"/>
          </p:cNvSpPr>
          <p:nvPr>
            <p:ph type="body" sz="quarter" idx="23" hasCustomPrompt="1"/>
          </p:nvPr>
        </p:nvSpPr>
        <p:spPr>
          <a:xfrm>
            <a:off x="698500" y="5377708"/>
            <a:ext cx="1454400" cy="7201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>
            <a:lvl1pPr marL="0" indent="0" defTabSz="287655">
              <a:spcBef>
                <a:spcPts val="400"/>
              </a:spcBef>
              <a:buClrTx/>
              <a:buSzTx/>
              <a:buNone/>
              <a:defRPr sz="640"/>
            </a:lvl1pPr>
          </a:lstStyle>
          <a:p>
            <a:r>
              <a:t>  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8B2F066-9B7C-C54F-9CB0-80B54583A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642F697-030F-4457-986A-5E099B4CE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7437" y="5977839"/>
            <a:ext cx="1691507" cy="549740"/>
          </a:xfrm>
          <a:prstGeom prst="rect">
            <a:avLst/>
          </a:prstGeom>
        </p:spPr>
      </p:pic>
      <p:sp>
        <p:nvSpPr>
          <p:cNvPr id="48" name="Tijdelijke aanduiding voor tekst 20">
            <a:extLst>
              <a:ext uri="{FF2B5EF4-FFF2-40B4-BE49-F238E27FC236}">
                <a16:creationId xmlns:a16="http://schemas.microsoft.com/office/drawing/2014/main" id="{F87F0D12-8D1E-4697-9C21-FC4FF2A8B4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4800" y="3428973"/>
            <a:ext cx="3734143" cy="103308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500"/>
              </a:spcBef>
              <a:buClrTx/>
              <a:buSzTx/>
              <a:buNone/>
              <a:defRPr sz="2800">
                <a:solidFill>
                  <a:srgbClr val="FFFFFF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err="1"/>
              <a:t>Plaats</a:t>
            </a:r>
            <a:r>
              <a:t> </a:t>
            </a:r>
            <a:r>
              <a:rPr err="1"/>
              <a:t>hier</a:t>
            </a:r>
            <a:r>
              <a:t> de </a:t>
            </a:r>
            <a:r>
              <a:rPr err="1"/>
              <a:t>titel</a:t>
            </a:r>
            <a:r>
              <a:t> van de </a:t>
            </a:r>
            <a:r>
              <a:rPr err="1"/>
              <a:t>presentatie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17409D-B58C-439C-8266-DA195E2815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hthoek 290">
            <a:extLst>
              <a:ext uri="{FF2B5EF4-FFF2-40B4-BE49-F238E27FC236}">
                <a16:creationId xmlns:a16="http://schemas.microsoft.com/office/drawing/2014/main" id="{07DC57FB-D8CD-4C15-9EB6-39DF66B7279F}"/>
              </a:ext>
            </a:extLst>
          </p:cNvPr>
          <p:cNvSpPr/>
          <p:nvPr userDrawn="1"/>
        </p:nvSpPr>
        <p:spPr>
          <a:xfrm>
            <a:off x="-12033" y="0"/>
            <a:ext cx="5490119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Plaats hier je titel">
            <a:extLst>
              <a:ext uri="{FF2B5EF4-FFF2-40B4-BE49-F238E27FC236}">
                <a16:creationId xmlns:a16="http://schemas.microsoft.com/office/drawing/2014/main" id="{B1AFE411-552D-4312-82FB-D706E3056A3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3147786" cy="490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Plaats hier je titel</a:t>
            </a:r>
          </a:p>
        </p:txBody>
      </p:sp>
      <p:sp>
        <p:nvSpPr>
          <p:cNvPr id="8" name="Body Level One…">
            <a:extLst>
              <a:ext uri="{FF2B5EF4-FFF2-40B4-BE49-F238E27FC236}">
                <a16:creationId xmlns:a16="http://schemas.microsoft.com/office/drawing/2014/main" id="{93C357F4-B7AE-46F9-B369-1A161F96BEAA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1591900"/>
            <a:ext cx="3147786" cy="43564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rPr err="1"/>
              <a:t>Klik</a:t>
            </a:r>
            <a:r>
              <a:t> </a:t>
            </a:r>
            <a:r>
              <a:rPr err="1"/>
              <a:t>hier</a:t>
            </a:r>
            <a:r>
              <a:t> om </a:t>
            </a:r>
            <a:r>
              <a:rPr err="1"/>
              <a:t>een</a:t>
            </a:r>
            <a:r>
              <a:t> bullet </a:t>
            </a:r>
            <a:r>
              <a:rPr err="1"/>
              <a:t>te</a:t>
            </a:r>
            <a:r>
              <a:t> </a:t>
            </a:r>
            <a:r>
              <a:rPr err="1"/>
              <a:t>plaatsen</a:t>
            </a:r>
            <a:r>
              <a:t>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B3AAF5F-489A-481C-B99E-2DDC7B0FFC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EBC052B-61F5-452F-8E85-C25744D0A1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7437" y="5977839"/>
            <a:ext cx="1691507" cy="5497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2DDC17-8F11-44A7-B71A-AF4DF321BB94}"/>
              </a:ext>
            </a:extLst>
          </p:cNvPr>
          <p:cNvSpPr/>
          <p:nvPr userDrawn="1"/>
        </p:nvSpPr>
        <p:spPr>
          <a:xfrm>
            <a:off x="5478086" y="-20521"/>
            <a:ext cx="6713913" cy="685800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2FA34FB-0F1F-4CA6-A17F-64B6EF3071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27323" y="0"/>
            <a:ext cx="7764676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08396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pagina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4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0" name="Rechthoek 6"/>
          <p:cNvSpPr/>
          <p:nvPr userDrawn="1"/>
        </p:nvSpPr>
        <p:spPr>
          <a:xfrm>
            <a:off x="-12032" y="-1"/>
            <a:ext cx="12204032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2" name="Tijdelijke aanduiding voor afbeelding 16"/>
          <p:cNvSpPr>
            <a:spLocks noGrp="1"/>
          </p:cNvSpPr>
          <p:nvPr>
            <p:ph type="pic" idx="21"/>
          </p:nvPr>
        </p:nvSpPr>
        <p:spPr>
          <a:xfrm>
            <a:off x="4852465" y="0"/>
            <a:ext cx="7339534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8500" y="4883660"/>
            <a:ext cx="3729203" cy="2484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indent="914400">
              <a:buClrTx/>
              <a:buFontTx/>
              <a:defRPr b="1">
                <a:solidFill>
                  <a:srgbClr val="FFFFFF"/>
                </a:solidFill>
              </a:defRPr>
            </a:lvl3pPr>
            <a:lvl4pPr indent="1371600">
              <a:buClrTx/>
              <a:buFontTx/>
              <a:defRPr b="1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endParaRPr/>
          </a:p>
          <a:p>
            <a:pPr lvl="1"/>
            <a:endParaRPr/>
          </a:p>
          <a:p>
            <a:pPr lvl="2"/>
            <a:r>
              <a:rPr lang="en-US"/>
              <a:t>Naam </a:t>
            </a:r>
            <a:r>
              <a:rPr lang="en-US" err="1"/>
              <a:t>spreker</a:t>
            </a:r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4" name="Tijdelijke aanduiding voor tekst 20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" y="332471"/>
            <a:ext cx="3729206" cy="29254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500"/>
              </a:spcBef>
              <a:buClrTx/>
              <a:buSzTx/>
              <a:buNone/>
              <a:defRPr sz="3800">
                <a:solidFill>
                  <a:srgbClr val="FFFFFF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err="1"/>
              <a:t>Plaats</a:t>
            </a:r>
            <a:r>
              <a:t> </a:t>
            </a:r>
            <a:r>
              <a:rPr err="1"/>
              <a:t>hier</a:t>
            </a:r>
            <a:r>
              <a:t> de </a:t>
            </a:r>
            <a:r>
              <a:rPr err="1"/>
              <a:t>titel</a:t>
            </a:r>
            <a:r>
              <a:t> van de </a:t>
            </a:r>
            <a:r>
              <a:rPr err="1"/>
              <a:t>presentatie</a:t>
            </a:r>
            <a:endParaRPr/>
          </a:p>
        </p:txBody>
      </p:sp>
      <p:sp>
        <p:nvSpPr>
          <p:cNvPr id="255" name="Tijdelijke aanduiding voor tekst 17"/>
          <p:cNvSpPr>
            <a:spLocks noGrp="1"/>
          </p:cNvSpPr>
          <p:nvPr>
            <p:ph type="body" sz="quarter" idx="23" hasCustomPrompt="1"/>
          </p:nvPr>
        </p:nvSpPr>
        <p:spPr>
          <a:xfrm>
            <a:off x="698500" y="5377708"/>
            <a:ext cx="1454400" cy="7201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>
            <a:lvl1pPr marL="0" indent="0" defTabSz="287655">
              <a:spcBef>
                <a:spcPts val="400"/>
              </a:spcBef>
              <a:buClrTx/>
              <a:buSzTx/>
              <a:buNone/>
              <a:defRPr sz="640"/>
            </a:lvl1pPr>
          </a:lstStyle>
          <a:p>
            <a:r>
              <a:t>  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8B2F066-9B7C-C54F-9CB0-80B54583A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642F697-030F-4457-986A-5E099B4CE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7437" y="5977839"/>
            <a:ext cx="1691507" cy="549740"/>
          </a:xfrm>
          <a:prstGeom prst="rect">
            <a:avLst/>
          </a:prstGeom>
        </p:spPr>
      </p:pic>
      <p:sp>
        <p:nvSpPr>
          <p:cNvPr id="48" name="Tijdelijke aanduiding voor tekst 20">
            <a:extLst>
              <a:ext uri="{FF2B5EF4-FFF2-40B4-BE49-F238E27FC236}">
                <a16:creationId xmlns:a16="http://schemas.microsoft.com/office/drawing/2014/main" id="{F87F0D12-8D1E-4697-9C21-FC4FF2A8B4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4800" y="3428973"/>
            <a:ext cx="3734143" cy="103308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500"/>
              </a:spcBef>
              <a:buClrTx/>
              <a:buSzTx/>
              <a:buNone/>
              <a:defRPr sz="2800">
                <a:solidFill>
                  <a:srgbClr val="FFFFFF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err="1"/>
              <a:t>Plaats</a:t>
            </a:r>
            <a:r>
              <a:t> </a:t>
            </a:r>
            <a:r>
              <a:rPr err="1"/>
              <a:t>hier</a:t>
            </a:r>
            <a:r>
              <a:t> de </a:t>
            </a:r>
            <a:r>
              <a:rPr err="1"/>
              <a:t>titel</a:t>
            </a:r>
            <a:r>
              <a:t> van de </a:t>
            </a:r>
            <a:r>
              <a:rPr err="1"/>
              <a:t>presentatie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17409D-B58C-439C-8266-DA195E2815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hthoek 290">
            <a:extLst>
              <a:ext uri="{FF2B5EF4-FFF2-40B4-BE49-F238E27FC236}">
                <a16:creationId xmlns:a16="http://schemas.microsoft.com/office/drawing/2014/main" id="{07DC57FB-D8CD-4C15-9EB6-39DF66B7279F}"/>
              </a:ext>
            </a:extLst>
          </p:cNvPr>
          <p:cNvSpPr/>
          <p:nvPr userDrawn="1"/>
        </p:nvSpPr>
        <p:spPr>
          <a:xfrm>
            <a:off x="-12033" y="0"/>
            <a:ext cx="5490119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Plaats hier je titel">
            <a:extLst>
              <a:ext uri="{FF2B5EF4-FFF2-40B4-BE49-F238E27FC236}">
                <a16:creationId xmlns:a16="http://schemas.microsoft.com/office/drawing/2014/main" id="{B1AFE411-552D-4312-82FB-D706E3056A3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3147786" cy="490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Plaats hier je titel</a:t>
            </a:r>
          </a:p>
        </p:txBody>
      </p:sp>
      <p:sp>
        <p:nvSpPr>
          <p:cNvPr id="8" name="Body Level One…">
            <a:extLst>
              <a:ext uri="{FF2B5EF4-FFF2-40B4-BE49-F238E27FC236}">
                <a16:creationId xmlns:a16="http://schemas.microsoft.com/office/drawing/2014/main" id="{93C357F4-B7AE-46F9-B369-1A161F96BEAA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1591900"/>
            <a:ext cx="3147786" cy="43564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rPr err="1"/>
              <a:t>Klik</a:t>
            </a:r>
            <a:r>
              <a:t> </a:t>
            </a:r>
            <a:r>
              <a:rPr err="1"/>
              <a:t>hier</a:t>
            </a:r>
            <a:r>
              <a:t> om </a:t>
            </a:r>
            <a:r>
              <a:rPr err="1"/>
              <a:t>een</a:t>
            </a:r>
            <a:r>
              <a:t> bullet </a:t>
            </a:r>
            <a:r>
              <a:rPr err="1"/>
              <a:t>te</a:t>
            </a:r>
            <a:r>
              <a:t> </a:t>
            </a:r>
            <a:r>
              <a:rPr err="1"/>
              <a:t>plaatsen</a:t>
            </a:r>
            <a:r>
              <a:t>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B3AAF5F-489A-481C-B99E-2DDC7B0FFC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EBC052B-61F5-452F-8E85-C25744D0A1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7437" y="5977839"/>
            <a:ext cx="1691507" cy="5497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2DDC17-8F11-44A7-B71A-AF4DF321BB94}"/>
              </a:ext>
            </a:extLst>
          </p:cNvPr>
          <p:cNvSpPr/>
          <p:nvPr userDrawn="1"/>
        </p:nvSpPr>
        <p:spPr>
          <a:xfrm>
            <a:off x="5478086" y="-20521"/>
            <a:ext cx="6713913" cy="685800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2FA34FB-0F1F-4CA6-A17F-64B6EF3071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27323" y="0"/>
            <a:ext cx="7764676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08396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pagina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4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0" name="Rechthoek 6"/>
          <p:cNvSpPr/>
          <p:nvPr userDrawn="1"/>
        </p:nvSpPr>
        <p:spPr>
          <a:xfrm>
            <a:off x="-12032" y="-1"/>
            <a:ext cx="12204032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2" name="Tijdelijke aanduiding voor afbeelding 16"/>
          <p:cNvSpPr>
            <a:spLocks noGrp="1"/>
          </p:cNvSpPr>
          <p:nvPr>
            <p:ph type="pic" idx="21"/>
          </p:nvPr>
        </p:nvSpPr>
        <p:spPr>
          <a:xfrm>
            <a:off x="4852465" y="0"/>
            <a:ext cx="7339534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8500" y="4883660"/>
            <a:ext cx="3729203" cy="2484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indent="914400">
              <a:buClrTx/>
              <a:buFontTx/>
              <a:defRPr b="1">
                <a:solidFill>
                  <a:srgbClr val="FFFFFF"/>
                </a:solidFill>
              </a:defRPr>
            </a:lvl3pPr>
            <a:lvl4pPr indent="1371600">
              <a:buClrTx/>
              <a:buFontTx/>
              <a:defRPr b="1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endParaRPr/>
          </a:p>
          <a:p>
            <a:pPr lvl="1"/>
            <a:endParaRPr/>
          </a:p>
          <a:p>
            <a:pPr lvl="2"/>
            <a:r>
              <a:rPr lang="en-US"/>
              <a:t>Naam </a:t>
            </a:r>
            <a:r>
              <a:rPr lang="en-US" err="1"/>
              <a:t>spreker</a:t>
            </a:r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4" name="Tijdelijke aanduiding voor tekst 20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" y="332471"/>
            <a:ext cx="3729206" cy="29254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500"/>
              </a:spcBef>
              <a:buClrTx/>
              <a:buSzTx/>
              <a:buNone/>
              <a:defRPr sz="3800">
                <a:solidFill>
                  <a:srgbClr val="FFFFFF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err="1"/>
              <a:t>Plaats</a:t>
            </a:r>
            <a:r>
              <a:t> </a:t>
            </a:r>
            <a:r>
              <a:rPr err="1"/>
              <a:t>hier</a:t>
            </a:r>
            <a:r>
              <a:t> de </a:t>
            </a:r>
            <a:r>
              <a:rPr err="1"/>
              <a:t>titel</a:t>
            </a:r>
            <a:r>
              <a:t> van de </a:t>
            </a:r>
            <a:r>
              <a:rPr err="1"/>
              <a:t>presentatie</a:t>
            </a:r>
            <a:endParaRPr/>
          </a:p>
        </p:txBody>
      </p:sp>
      <p:sp>
        <p:nvSpPr>
          <p:cNvPr id="255" name="Tijdelijke aanduiding voor tekst 17"/>
          <p:cNvSpPr>
            <a:spLocks noGrp="1"/>
          </p:cNvSpPr>
          <p:nvPr>
            <p:ph type="body" sz="quarter" idx="23" hasCustomPrompt="1"/>
          </p:nvPr>
        </p:nvSpPr>
        <p:spPr>
          <a:xfrm>
            <a:off x="698500" y="5377708"/>
            <a:ext cx="1454400" cy="7201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>
            <a:lvl1pPr marL="0" indent="0" defTabSz="287655">
              <a:spcBef>
                <a:spcPts val="400"/>
              </a:spcBef>
              <a:buClrTx/>
              <a:buSzTx/>
              <a:buNone/>
              <a:defRPr sz="640"/>
            </a:lvl1pPr>
          </a:lstStyle>
          <a:p>
            <a:r>
              <a:t>  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8B2F066-9B7C-C54F-9CB0-80B54583A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642F697-030F-4457-986A-5E099B4CE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7437" y="5977839"/>
            <a:ext cx="1691507" cy="549740"/>
          </a:xfrm>
          <a:prstGeom prst="rect">
            <a:avLst/>
          </a:prstGeom>
        </p:spPr>
      </p:pic>
      <p:sp>
        <p:nvSpPr>
          <p:cNvPr id="48" name="Tijdelijke aanduiding voor tekst 20">
            <a:extLst>
              <a:ext uri="{FF2B5EF4-FFF2-40B4-BE49-F238E27FC236}">
                <a16:creationId xmlns:a16="http://schemas.microsoft.com/office/drawing/2014/main" id="{F87F0D12-8D1E-4697-9C21-FC4FF2A8B4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4800" y="3428973"/>
            <a:ext cx="3734143" cy="103308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500"/>
              </a:spcBef>
              <a:buClrTx/>
              <a:buSzTx/>
              <a:buNone/>
              <a:defRPr sz="2800">
                <a:solidFill>
                  <a:srgbClr val="FFFFFF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err="1"/>
              <a:t>Plaats</a:t>
            </a:r>
            <a:r>
              <a:t> </a:t>
            </a:r>
            <a:r>
              <a:rPr err="1"/>
              <a:t>hier</a:t>
            </a:r>
            <a:r>
              <a:t> de </a:t>
            </a:r>
            <a:r>
              <a:rPr err="1"/>
              <a:t>titel</a:t>
            </a:r>
            <a:r>
              <a:t> van de </a:t>
            </a:r>
            <a:r>
              <a:rPr err="1"/>
              <a:t>presentatie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1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20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3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81506DA0-7142-430A-A953-193E5493EA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7803" y="6028849"/>
            <a:ext cx="1709417" cy="55556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3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4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5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6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7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8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9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0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72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err="1"/>
              <a:t>Plaats</a:t>
            </a:r>
            <a:r>
              <a:t> </a:t>
            </a:r>
            <a:r>
              <a:rPr err="1"/>
              <a:t>hier</a:t>
            </a:r>
            <a:r>
              <a:t> je </a:t>
            </a:r>
            <a:r>
              <a:rPr err="1"/>
              <a:t>titel</a:t>
            </a:r>
            <a:endParaRPr/>
          </a:p>
        </p:txBody>
      </p:sp>
      <p:sp>
        <p:nvSpPr>
          <p:cNvPr id="37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1591900"/>
            <a:ext cx="10773500" cy="43564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Klik hier om een bullet te plaatsen.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49" name="Graphic 148">
            <a:extLst>
              <a:ext uri="{FF2B5EF4-FFF2-40B4-BE49-F238E27FC236}">
                <a16:creationId xmlns:a16="http://schemas.microsoft.com/office/drawing/2014/main" id="{29E98683-23D3-44E7-ADC2-1A8FD30CC9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7803" y="6028849"/>
            <a:ext cx="1709417" cy="55556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3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4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5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6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7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8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9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0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72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err="1"/>
              <a:t>Plaats</a:t>
            </a:r>
            <a:r>
              <a:t> </a:t>
            </a:r>
            <a:r>
              <a:rPr err="1"/>
              <a:t>hier</a:t>
            </a:r>
            <a:r>
              <a:t> je </a:t>
            </a:r>
            <a:r>
              <a:rPr err="1"/>
              <a:t>titel</a:t>
            </a:r>
            <a:endParaRPr/>
          </a:p>
        </p:txBody>
      </p:sp>
      <p:sp>
        <p:nvSpPr>
          <p:cNvPr id="37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2350092"/>
            <a:ext cx="5213010" cy="359827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err="1"/>
              <a:t>Klik</a:t>
            </a:r>
            <a:r>
              <a:t> </a:t>
            </a:r>
            <a:r>
              <a:rPr err="1"/>
              <a:t>hier</a:t>
            </a:r>
            <a:r>
              <a:t> om </a:t>
            </a:r>
            <a:r>
              <a:rPr err="1"/>
              <a:t>een</a:t>
            </a:r>
            <a:r>
              <a:t> bullet </a:t>
            </a:r>
            <a:r>
              <a:rPr err="1"/>
              <a:t>te</a:t>
            </a:r>
            <a:r>
              <a:t> </a:t>
            </a:r>
            <a:r>
              <a:rPr err="1"/>
              <a:t>plaatsen</a:t>
            </a:r>
            <a:r>
              <a:t>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49" name="Graphic 148">
            <a:extLst>
              <a:ext uri="{FF2B5EF4-FFF2-40B4-BE49-F238E27FC236}">
                <a16:creationId xmlns:a16="http://schemas.microsoft.com/office/drawing/2014/main" id="{29E98683-23D3-44E7-ADC2-1A8FD30CC9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7803" y="6028849"/>
            <a:ext cx="1709417" cy="555561"/>
          </a:xfrm>
          <a:prstGeom prst="rect">
            <a:avLst/>
          </a:prstGeom>
        </p:spPr>
      </p:pic>
      <p:sp>
        <p:nvSpPr>
          <p:cNvPr id="16" name="Body Level One…">
            <a:extLst>
              <a:ext uri="{FF2B5EF4-FFF2-40B4-BE49-F238E27FC236}">
                <a16:creationId xmlns:a16="http://schemas.microsoft.com/office/drawing/2014/main" id="{2B7D68BB-04D4-4435-9964-856E0EE969F2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6280492" y="2350092"/>
            <a:ext cx="5213010" cy="360352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err="1"/>
              <a:t>Klik</a:t>
            </a:r>
            <a:r>
              <a:t> </a:t>
            </a:r>
            <a:r>
              <a:rPr err="1"/>
              <a:t>hier</a:t>
            </a:r>
            <a:r>
              <a:t> om </a:t>
            </a:r>
            <a:r>
              <a:rPr err="1"/>
              <a:t>een</a:t>
            </a:r>
            <a:r>
              <a:t> bullet </a:t>
            </a:r>
            <a:r>
              <a:rPr err="1"/>
              <a:t>te</a:t>
            </a:r>
            <a:r>
              <a:t> </a:t>
            </a:r>
            <a:r>
              <a:rPr err="1"/>
              <a:t>plaatsen</a:t>
            </a:r>
            <a:r>
              <a:t>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5CCEAE-63D5-4854-8460-FF55B2BEF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8159" y="1579317"/>
            <a:ext cx="5213350" cy="469832"/>
          </a:xfrm>
        </p:spPr>
        <p:txBody>
          <a:bodyPr/>
          <a:lstStyle>
            <a:lvl1pPr marL="0" indent="0">
              <a:buNone/>
              <a:defRPr sz="2400"/>
            </a:lvl1pPr>
            <a:lvl2pPr marL="263524" indent="0">
              <a:buNone/>
              <a:defRPr/>
            </a:lvl2pPr>
            <a:lvl5pPr marL="0" indent="0"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A090E6-7B08-45A6-B589-2C2DCC2160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0491" y="1579317"/>
            <a:ext cx="5191169" cy="46983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115873950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3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4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5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6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7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8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9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0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49" name="Graphic 148">
            <a:extLst>
              <a:ext uri="{FF2B5EF4-FFF2-40B4-BE49-F238E27FC236}">
                <a16:creationId xmlns:a16="http://schemas.microsoft.com/office/drawing/2014/main" id="{29E98683-23D3-44E7-ADC2-1A8FD30CC9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7803" y="6028849"/>
            <a:ext cx="1709417" cy="555561"/>
          </a:xfrm>
          <a:prstGeom prst="rect">
            <a:avLst/>
          </a:prstGeom>
        </p:spPr>
      </p:pic>
      <p:sp>
        <p:nvSpPr>
          <p:cNvPr id="155" name="Picture Placeholder 2">
            <a:extLst>
              <a:ext uri="{FF2B5EF4-FFF2-40B4-BE49-F238E27FC236}">
                <a16:creationId xmlns:a16="http://schemas.microsoft.com/office/drawing/2014/main" id="{151CAE2D-852C-4CF8-A05D-063CA437E6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8501" y="358238"/>
            <a:ext cx="4938938" cy="2628674"/>
          </a:xfrm>
        </p:spPr>
        <p:txBody>
          <a:bodyPr/>
          <a:lstStyle/>
          <a:p>
            <a:endParaRPr lang="en-US"/>
          </a:p>
        </p:txBody>
      </p:sp>
      <p:sp>
        <p:nvSpPr>
          <p:cNvPr id="157" name="Picture Placeholder 2">
            <a:extLst>
              <a:ext uri="{FF2B5EF4-FFF2-40B4-BE49-F238E27FC236}">
                <a16:creationId xmlns:a16="http://schemas.microsoft.com/office/drawing/2014/main" id="{49FB394A-09E4-4984-ABA9-EB002212DE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285" y="3205279"/>
            <a:ext cx="4938938" cy="2628674"/>
          </a:xfrm>
        </p:spPr>
        <p:txBody>
          <a:bodyPr/>
          <a:lstStyle/>
          <a:p>
            <a:endParaRPr lang="en-US"/>
          </a:p>
        </p:txBody>
      </p:sp>
      <p:sp>
        <p:nvSpPr>
          <p:cNvPr id="158" name="Picture Placeholder 2">
            <a:extLst>
              <a:ext uri="{FF2B5EF4-FFF2-40B4-BE49-F238E27FC236}">
                <a16:creationId xmlns:a16="http://schemas.microsoft.com/office/drawing/2014/main" id="{D7FFF1AE-2FA1-4D75-9710-E5B75C054B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29905" y="358238"/>
            <a:ext cx="4938938" cy="2628674"/>
          </a:xfrm>
        </p:spPr>
        <p:txBody>
          <a:bodyPr/>
          <a:lstStyle/>
          <a:p>
            <a:endParaRPr lang="en-US"/>
          </a:p>
        </p:txBody>
      </p:sp>
      <p:sp>
        <p:nvSpPr>
          <p:cNvPr id="159" name="Picture Placeholder 2">
            <a:extLst>
              <a:ext uri="{FF2B5EF4-FFF2-40B4-BE49-F238E27FC236}">
                <a16:creationId xmlns:a16="http://schemas.microsoft.com/office/drawing/2014/main" id="{73D7864F-E72E-4F6A-95A8-1BB0D0FC89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16689" y="3205279"/>
            <a:ext cx="4938938" cy="262867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33793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3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4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5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6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7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8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9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0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49" name="Graphic 148">
            <a:extLst>
              <a:ext uri="{FF2B5EF4-FFF2-40B4-BE49-F238E27FC236}">
                <a16:creationId xmlns:a16="http://schemas.microsoft.com/office/drawing/2014/main" id="{29E98683-23D3-44E7-ADC2-1A8FD30CC9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7803" y="6028849"/>
            <a:ext cx="1709417" cy="555561"/>
          </a:xfrm>
          <a:prstGeom prst="rect">
            <a:avLst/>
          </a:prstGeom>
        </p:spPr>
      </p:pic>
      <p:sp>
        <p:nvSpPr>
          <p:cNvPr id="155" name="Picture Placeholder 2">
            <a:extLst>
              <a:ext uri="{FF2B5EF4-FFF2-40B4-BE49-F238E27FC236}">
                <a16:creationId xmlns:a16="http://schemas.microsoft.com/office/drawing/2014/main" id="{151CAE2D-852C-4CF8-A05D-063CA437E6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77" y="36559"/>
            <a:ext cx="12100562" cy="67884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5916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_image_with_text_c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icture Placeholder 2">
            <a:extLst>
              <a:ext uri="{FF2B5EF4-FFF2-40B4-BE49-F238E27FC236}">
                <a16:creationId xmlns:a16="http://schemas.microsoft.com/office/drawing/2014/main" id="{151CAE2D-852C-4CF8-A05D-063CA437E6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endParaRPr lang="en-US"/>
          </a:p>
        </p:txBody>
      </p:sp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31B5BED-32FF-4459-AABD-08E4A0EBC2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951" y="2022438"/>
            <a:ext cx="3809999" cy="659802"/>
          </a:xfr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txBody>
          <a:bodyPr anchor="ctr"/>
          <a:lstStyle>
            <a:lvl1pPr marL="360000" indent="0" algn="l">
              <a:buNone/>
              <a:defRPr sz="2400">
                <a:solidFill>
                  <a:schemeClr val="tx1"/>
                </a:solidFill>
                <a:latin typeface="Roboto Slab Regular Regular"/>
              </a:defRPr>
            </a:lvl1pPr>
          </a:lstStyle>
          <a:p>
            <a:pPr lvl="0"/>
            <a:r>
              <a:rPr lang="en-US" sz="3200">
                <a:latin typeface="Roboto Slab Regular Regular"/>
              </a:rPr>
              <a:t>Header</a:t>
            </a:r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CC33712-284C-4732-9DE4-D3389C1E95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4951" y="3264947"/>
            <a:ext cx="3809999" cy="3290888"/>
          </a:xfr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txBody>
          <a:bodyPr/>
          <a:lstStyle>
            <a:lvl1pPr marL="254250" indent="0">
              <a:buFont typeface="Arial" panose="020B0604020202020204" pitchFamily="34" charset="0"/>
              <a:buNone/>
              <a:defRPr/>
            </a:lvl1pPr>
            <a:lvl2pPr marL="540000">
              <a:defRPr/>
            </a:lvl2pPr>
            <a:lvl3pPr marL="540000" indent="0">
              <a:buFontTx/>
              <a:buNone/>
              <a:defRPr/>
            </a:lvl3pPr>
            <a:lvl4pPr marL="540000">
              <a:defRPr/>
            </a:lvl4pPr>
            <a:lvl5pPr marL="96475" indent="0">
              <a:buFontTx/>
              <a:buNone/>
              <a:defRPr/>
            </a:lvl5pPr>
          </a:lstStyle>
          <a:p>
            <a:pPr lvl="0"/>
            <a:r>
              <a:rPr lang="en-US"/>
              <a:t>Header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FCB30F3F-C1FE-4F75-8C73-7330909102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1516"/>
            <a:ext cx="12192000" cy="968188"/>
          </a:xfr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txBody>
          <a:bodyPr anchor="ctr"/>
          <a:lstStyle>
            <a:lvl1pPr marL="360000" indent="0" algn="l">
              <a:buNone/>
              <a:defRPr sz="2400">
                <a:solidFill>
                  <a:schemeClr val="accent1"/>
                </a:solidFill>
                <a:latin typeface="Roboto Slab Regular Regular"/>
              </a:defRPr>
            </a:lvl1pPr>
          </a:lstStyle>
          <a:p>
            <a:pPr lvl="0"/>
            <a:r>
              <a:rPr lang="en-US" sz="3200">
                <a:latin typeface="Roboto Slab Regular Regular"/>
              </a:rPr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92104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n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5" name="Picture Placeholder 2">
            <a:extLst>
              <a:ext uri="{FF2B5EF4-FFF2-40B4-BE49-F238E27FC236}">
                <a16:creationId xmlns:a16="http://schemas.microsoft.com/office/drawing/2014/main" id="{151CAE2D-852C-4CF8-A05D-063CA437E6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19" y="0"/>
            <a:ext cx="12100562" cy="678843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F0FC2-B306-4BC8-BEF4-A7E79BD257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763" y="3429000"/>
            <a:ext cx="4329112" cy="3118168"/>
          </a:xfr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333B2-AFC2-4566-9F13-654E1C06A4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8763" y="2698750"/>
            <a:ext cx="4329112" cy="730250"/>
          </a:xfrm>
          <a:solidFill>
            <a:schemeClr val="bg1">
              <a:alpha val="85000"/>
            </a:schemeClr>
          </a:solidFill>
        </p:spPr>
        <p:txBody>
          <a:bodyPr/>
          <a:lstStyle>
            <a:lvl3pPr algn="ctr">
              <a:defRPr sz="3200">
                <a:latin typeface="Roboto Slab Regular Regular"/>
              </a:defRPr>
            </a:lvl3pPr>
          </a:lstStyle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30985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8109878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eeld en Teks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62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38" name="Rechthoek 206"/>
          <p:cNvSpPr/>
          <p:nvPr/>
        </p:nvSpPr>
        <p:spPr>
          <a:xfrm>
            <a:off x="-16403" y="0"/>
            <a:ext cx="12208404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3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-12032" y="2"/>
            <a:ext cx="6992126" cy="6857997"/>
          </a:xfrm>
          <a:prstGeom prst="rect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 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41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8374743" y="741499"/>
            <a:ext cx="3118757" cy="490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err="1"/>
              <a:t>Plaats</a:t>
            </a:r>
            <a:r>
              <a:t> </a:t>
            </a:r>
            <a:r>
              <a:rPr err="1"/>
              <a:t>hier</a:t>
            </a:r>
            <a:r>
              <a:t> je </a:t>
            </a:r>
            <a:r>
              <a:rPr err="1"/>
              <a:t>titel</a:t>
            </a:r>
            <a:endParaRPr/>
          </a:p>
        </p:txBody>
      </p:sp>
      <p:sp>
        <p:nvSpPr>
          <p:cNvPr id="1642" name="Tijdelijke aanduiding voor verticale tekst 2"/>
          <p:cNvSpPr>
            <a:spLocks noGrp="1"/>
          </p:cNvSpPr>
          <p:nvPr>
            <p:ph type="body" sz="quarter" idx="22" hasCustomPrompt="1"/>
          </p:nvPr>
        </p:nvSpPr>
        <p:spPr>
          <a:xfrm>
            <a:off x="8374743" y="1591899"/>
            <a:ext cx="3118758" cy="43564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</a:lstStyle>
          <a:p>
            <a:r>
              <a:rPr err="1"/>
              <a:t>Klik</a:t>
            </a:r>
            <a:r>
              <a:t> </a:t>
            </a:r>
            <a:r>
              <a:rPr err="1"/>
              <a:t>hier</a:t>
            </a:r>
            <a:r>
              <a:t> om </a:t>
            </a:r>
            <a:r>
              <a:rPr err="1"/>
              <a:t>een</a:t>
            </a:r>
            <a:r>
              <a:t> bullet </a:t>
            </a:r>
            <a:r>
              <a:rPr err="1"/>
              <a:t>te</a:t>
            </a:r>
            <a:r>
              <a:t> </a:t>
            </a:r>
            <a:r>
              <a:rPr err="1"/>
              <a:t>plaatsen</a:t>
            </a:r>
            <a:r>
              <a:t>.
Sub-bullets
</a:t>
            </a:r>
            <a:r>
              <a:rPr err="1"/>
              <a:t>Leestekst</a:t>
            </a:r>
            <a:r>
              <a:t>
</a:t>
            </a:r>
            <a:r>
              <a:rPr err="1"/>
              <a:t>Subtitel</a:t>
            </a:r>
            <a:r>
              <a:t>
</a:t>
            </a:r>
            <a:r>
              <a:rPr err="1"/>
              <a:t>Numerieke</a:t>
            </a:r>
            <a:r>
              <a:t> bullets
# </a:t>
            </a:r>
            <a:r>
              <a:rPr err="1"/>
              <a:t>Abc</a:t>
            </a:r>
            <a:r>
              <a:t>
# Bullets
</a:t>
            </a:r>
            <a:r>
              <a:rPr err="1"/>
              <a:t>Cursief</a:t>
            </a:r>
            <a:r>
              <a:t>
Alt. </a:t>
            </a:r>
            <a:r>
              <a:rPr err="1"/>
              <a:t>Subtitel</a:t>
            </a:r>
            <a:endParaRPr/>
          </a:p>
        </p:txBody>
      </p:sp>
      <p:sp>
        <p:nvSpPr>
          <p:cNvPr id="16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4F77E5-6248-4D67-A2C6-BEE2A4DED7CF}"/>
              </a:ext>
            </a:extLst>
          </p:cNvPr>
          <p:cNvSpPr/>
          <p:nvPr userDrawn="1"/>
        </p:nvSpPr>
        <p:spPr>
          <a:xfrm>
            <a:off x="0" y="-2"/>
            <a:ext cx="7008529" cy="6858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C275FECF-91C0-014F-AC2A-F0151E9740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50" y="5847858"/>
            <a:ext cx="1460500" cy="698500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424247-B041-4ECE-AB54-ACEF0B6E4A8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31050" y="311642"/>
            <a:ext cx="3409769" cy="2415516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343A05C-EC30-4A6F-996F-C36F245C299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374233" y="2005263"/>
            <a:ext cx="4421650" cy="2697247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C2C336-01D5-43A1-B9D1-988158EE72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31050" y="4115212"/>
            <a:ext cx="3670121" cy="25470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91086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513FF-E85C-42BD-BAC3-38533078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72EC7D-EBCC-44C8-B682-D760B9A56C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3302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B2A1188-7655-3942-B402-ABAD519EE9F7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rgbClr val="00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96A52489-BD48-5A40-AF40-C7FE89A51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0"/>
            <a:ext cx="12202750" cy="6858000"/>
          </a:xfrm>
          <a:custGeom>
            <a:avLst/>
            <a:gdLst>
              <a:gd name="connsiteX0" fmla="*/ 12202750 w 12202750"/>
              <a:gd name="connsiteY0" fmla="*/ 4626493 h 6858000"/>
              <a:gd name="connsiteX1" fmla="*/ 12202750 w 12202750"/>
              <a:gd name="connsiteY1" fmla="*/ 6858000 h 6858000"/>
              <a:gd name="connsiteX2" fmla="*/ 11270933 w 12202750"/>
              <a:gd name="connsiteY2" fmla="*/ 6858000 h 6858000"/>
              <a:gd name="connsiteX3" fmla="*/ 11292806 w 12202750"/>
              <a:gd name="connsiteY3" fmla="*/ 6823366 h 6858000"/>
              <a:gd name="connsiteX4" fmla="*/ 12132976 w 12202750"/>
              <a:gd name="connsiteY4" fmla="*/ 4864546 h 6858000"/>
              <a:gd name="connsiteX5" fmla="*/ 7211067 w 12202750"/>
              <a:gd name="connsiteY5" fmla="*/ 0 h 6858000"/>
              <a:gd name="connsiteX6" fmla="*/ 12202750 w 12202750"/>
              <a:gd name="connsiteY6" fmla="*/ 0 h 6858000"/>
              <a:gd name="connsiteX7" fmla="*/ 12202750 w 12202750"/>
              <a:gd name="connsiteY7" fmla="*/ 1701685 h 6858000"/>
              <a:gd name="connsiteX8" fmla="*/ 12201531 w 12202750"/>
              <a:gd name="connsiteY8" fmla="*/ 1703737 h 6858000"/>
              <a:gd name="connsiteX9" fmla="*/ 12013073 w 12202750"/>
              <a:gd name="connsiteY9" fmla="*/ 2040528 h 6858000"/>
              <a:gd name="connsiteX10" fmla="*/ 6393116 w 12202750"/>
              <a:gd name="connsiteY10" fmla="*/ 3130572 h 6858000"/>
              <a:gd name="connsiteX11" fmla="*/ 7006806 w 12202750"/>
              <a:gd name="connsiteY11" fmla="*/ 307865 h 6858000"/>
              <a:gd name="connsiteX12" fmla="*/ 0 w 12202750"/>
              <a:gd name="connsiteY12" fmla="*/ 0 h 6858000"/>
              <a:gd name="connsiteX13" fmla="*/ 4305911 w 12202750"/>
              <a:gd name="connsiteY13" fmla="*/ 0 h 6858000"/>
              <a:gd name="connsiteX14" fmla="*/ 4155867 w 12202750"/>
              <a:gd name="connsiteY14" fmla="*/ 111493 h 6858000"/>
              <a:gd name="connsiteX15" fmla="*/ 71946 w 12202750"/>
              <a:gd name="connsiteY15" fmla="*/ 4799708 h 6858000"/>
              <a:gd name="connsiteX16" fmla="*/ 0 w 12202750"/>
              <a:gd name="connsiteY16" fmla="*/ 50361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8000">
                <a:moveTo>
                  <a:pt x="12202750" y="4626493"/>
                </a:moveTo>
                <a:lnTo>
                  <a:pt x="12202750" y="6858000"/>
                </a:lnTo>
                <a:lnTo>
                  <a:pt x="11270933" y="6858000"/>
                </a:lnTo>
                <a:lnTo>
                  <a:pt x="11292806" y="6823366"/>
                </a:lnTo>
                <a:cubicBezTo>
                  <a:pt x="11642946" y="6229435"/>
                  <a:pt x="11912279" y="5587138"/>
                  <a:pt x="12132976" y="4864546"/>
                </a:cubicBezTo>
                <a:close/>
                <a:moveTo>
                  <a:pt x="7211067" y="0"/>
                </a:moveTo>
                <a:lnTo>
                  <a:pt x="12202750" y="0"/>
                </a:lnTo>
                <a:lnTo>
                  <a:pt x="12202750" y="1701685"/>
                </a:lnTo>
                <a:lnTo>
                  <a:pt x="12201531" y="1703737"/>
                </a:lnTo>
                <a:cubicBezTo>
                  <a:pt x="12144874" y="1802592"/>
                  <a:pt x="12082910" y="1915911"/>
                  <a:pt x="12013073" y="2040528"/>
                </a:cubicBezTo>
                <a:cubicBezTo>
                  <a:pt x="10966860" y="3848144"/>
                  <a:pt x="7570785" y="5940600"/>
                  <a:pt x="6393116" y="3130572"/>
                </a:cubicBezTo>
                <a:cubicBezTo>
                  <a:pt x="5995310" y="2183970"/>
                  <a:pt x="6384878" y="1279305"/>
                  <a:pt x="7006806" y="307865"/>
                </a:cubicBezTo>
                <a:close/>
                <a:moveTo>
                  <a:pt x="0" y="0"/>
                </a:moveTo>
                <a:lnTo>
                  <a:pt x="4305911" y="0"/>
                </a:lnTo>
                <a:lnTo>
                  <a:pt x="4155867" y="111493"/>
                </a:lnTo>
                <a:cubicBezTo>
                  <a:pt x="2427429" y="1408339"/>
                  <a:pt x="762773" y="2806566"/>
                  <a:pt x="71946" y="4799708"/>
                </a:cubicBezTo>
                <a:lnTo>
                  <a:pt x="0" y="503612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  <a:endParaRPr lang="en-GB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7AE71AD1-5D76-2045-8B27-CC0C09C99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de titel van </a:t>
            </a:r>
            <a:br>
              <a:rPr lang="nl-NL"/>
            </a:br>
            <a:r>
              <a:rPr lang="nl-NL"/>
              <a:t>de presentatie, max. 2 regels</a:t>
            </a:r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CFFB82-1AE5-3D4E-9AD9-487B27ADF6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82466" y="5664394"/>
            <a:ext cx="3729203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Naam van de spreker of datum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79C7039-4CB9-294D-98BC-738FE5C22E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E251FB7-A3C9-40F2-8F5D-4489147F47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7437" y="5977839"/>
            <a:ext cx="1691507" cy="5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B2A1188-7655-3942-B402-ABAD519EE9F7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rgbClr val="00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96A52489-BD48-5A40-AF40-C7FE89A51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0"/>
            <a:ext cx="12202750" cy="6858000"/>
          </a:xfrm>
          <a:custGeom>
            <a:avLst/>
            <a:gdLst>
              <a:gd name="connsiteX0" fmla="*/ 12202750 w 12202750"/>
              <a:gd name="connsiteY0" fmla="*/ 4626493 h 6858000"/>
              <a:gd name="connsiteX1" fmla="*/ 12202750 w 12202750"/>
              <a:gd name="connsiteY1" fmla="*/ 6858000 h 6858000"/>
              <a:gd name="connsiteX2" fmla="*/ 11270933 w 12202750"/>
              <a:gd name="connsiteY2" fmla="*/ 6858000 h 6858000"/>
              <a:gd name="connsiteX3" fmla="*/ 11292806 w 12202750"/>
              <a:gd name="connsiteY3" fmla="*/ 6823366 h 6858000"/>
              <a:gd name="connsiteX4" fmla="*/ 12132976 w 12202750"/>
              <a:gd name="connsiteY4" fmla="*/ 4864546 h 6858000"/>
              <a:gd name="connsiteX5" fmla="*/ 7211067 w 12202750"/>
              <a:gd name="connsiteY5" fmla="*/ 0 h 6858000"/>
              <a:gd name="connsiteX6" fmla="*/ 12202750 w 12202750"/>
              <a:gd name="connsiteY6" fmla="*/ 0 h 6858000"/>
              <a:gd name="connsiteX7" fmla="*/ 12202750 w 12202750"/>
              <a:gd name="connsiteY7" fmla="*/ 1701685 h 6858000"/>
              <a:gd name="connsiteX8" fmla="*/ 12201531 w 12202750"/>
              <a:gd name="connsiteY8" fmla="*/ 1703737 h 6858000"/>
              <a:gd name="connsiteX9" fmla="*/ 12013073 w 12202750"/>
              <a:gd name="connsiteY9" fmla="*/ 2040528 h 6858000"/>
              <a:gd name="connsiteX10" fmla="*/ 6393116 w 12202750"/>
              <a:gd name="connsiteY10" fmla="*/ 3130572 h 6858000"/>
              <a:gd name="connsiteX11" fmla="*/ 7006806 w 12202750"/>
              <a:gd name="connsiteY11" fmla="*/ 307865 h 6858000"/>
              <a:gd name="connsiteX12" fmla="*/ 0 w 12202750"/>
              <a:gd name="connsiteY12" fmla="*/ 0 h 6858000"/>
              <a:gd name="connsiteX13" fmla="*/ 4305911 w 12202750"/>
              <a:gd name="connsiteY13" fmla="*/ 0 h 6858000"/>
              <a:gd name="connsiteX14" fmla="*/ 4155867 w 12202750"/>
              <a:gd name="connsiteY14" fmla="*/ 111493 h 6858000"/>
              <a:gd name="connsiteX15" fmla="*/ 71946 w 12202750"/>
              <a:gd name="connsiteY15" fmla="*/ 4799708 h 6858000"/>
              <a:gd name="connsiteX16" fmla="*/ 0 w 12202750"/>
              <a:gd name="connsiteY16" fmla="*/ 50361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8000">
                <a:moveTo>
                  <a:pt x="12202750" y="4626493"/>
                </a:moveTo>
                <a:lnTo>
                  <a:pt x="12202750" y="6858000"/>
                </a:lnTo>
                <a:lnTo>
                  <a:pt x="11270933" y="6858000"/>
                </a:lnTo>
                <a:lnTo>
                  <a:pt x="11292806" y="6823366"/>
                </a:lnTo>
                <a:cubicBezTo>
                  <a:pt x="11642946" y="6229435"/>
                  <a:pt x="11912279" y="5587138"/>
                  <a:pt x="12132976" y="4864546"/>
                </a:cubicBezTo>
                <a:close/>
                <a:moveTo>
                  <a:pt x="7211067" y="0"/>
                </a:moveTo>
                <a:lnTo>
                  <a:pt x="12202750" y="0"/>
                </a:lnTo>
                <a:lnTo>
                  <a:pt x="12202750" y="1701685"/>
                </a:lnTo>
                <a:lnTo>
                  <a:pt x="12201531" y="1703737"/>
                </a:lnTo>
                <a:cubicBezTo>
                  <a:pt x="12144874" y="1802592"/>
                  <a:pt x="12082910" y="1915911"/>
                  <a:pt x="12013073" y="2040528"/>
                </a:cubicBezTo>
                <a:cubicBezTo>
                  <a:pt x="10966860" y="3848144"/>
                  <a:pt x="7570785" y="5940600"/>
                  <a:pt x="6393116" y="3130572"/>
                </a:cubicBezTo>
                <a:cubicBezTo>
                  <a:pt x="5995310" y="2183970"/>
                  <a:pt x="6384878" y="1279305"/>
                  <a:pt x="7006806" y="307865"/>
                </a:cubicBezTo>
                <a:close/>
                <a:moveTo>
                  <a:pt x="0" y="0"/>
                </a:moveTo>
                <a:lnTo>
                  <a:pt x="4305911" y="0"/>
                </a:lnTo>
                <a:lnTo>
                  <a:pt x="4155867" y="111493"/>
                </a:lnTo>
                <a:cubicBezTo>
                  <a:pt x="2427429" y="1408339"/>
                  <a:pt x="762773" y="2806566"/>
                  <a:pt x="71946" y="4799708"/>
                </a:cubicBezTo>
                <a:lnTo>
                  <a:pt x="0" y="503612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  <a:endParaRPr lang="en-GB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7AE71AD1-5D76-2045-8B27-CC0C09C99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de titel van </a:t>
            </a:r>
            <a:br>
              <a:rPr lang="nl-NL"/>
            </a:br>
            <a:r>
              <a:rPr lang="nl-NL"/>
              <a:t>de presentatie, max. 2 regels</a:t>
            </a:r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CFFB82-1AE5-3D4E-9AD9-487B27ADF6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82466" y="5664394"/>
            <a:ext cx="3729203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Naam van de spreker of datum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79C7039-4CB9-294D-98BC-738FE5C22E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E251FB7-A3C9-40F2-8F5D-4489147F47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7437" y="5977839"/>
            <a:ext cx="1691507" cy="5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B2A1188-7655-3942-B402-ABAD519EE9F7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rgbClr val="00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96A52489-BD48-5A40-AF40-C7FE89A51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0"/>
            <a:ext cx="12202750" cy="6858000"/>
          </a:xfrm>
          <a:custGeom>
            <a:avLst/>
            <a:gdLst>
              <a:gd name="connsiteX0" fmla="*/ 12202750 w 12202750"/>
              <a:gd name="connsiteY0" fmla="*/ 4626493 h 6858000"/>
              <a:gd name="connsiteX1" fmla="*/ 12202750 w 12202750"/>
              <a:gd name="connsiteY1" fmla="*/ 6858000 h 6858000"/>
              <a:gd name="connsiteX2" fmla="*/ 11270933 w 12202750"/>
              <a:gd name="connsiteY2" fmla="*/ 6858000 h 6858000"/>
              <a:gd name="connsiteX3" fmla="*/ 11292806 w 12202750"/>
              <a:gd name="connsiteY3" fmla="*/ 6823366 h 6858000"/>
              <a:gd name="connsiteX4" fmla="*/ 12132976 w 12202750"/>
              <a:gd name="connsiteY4" fmla="*/ 4864546 h 6858000"/>
              <a:gd name="connsiteX5" fmla="*/ 7211067 w 12202750"/>
              <a:gd name="connsiteY5" fmla="*/ 0 h 6858000"/>
              <a:gd name="connsiteX6" fmla="*/ 12202750 w 12202750"/>
              <a:gd name="connsiteY6" fmla="*/ 0 h 6858000"/>
              <a:gd name="connsiteX7" fmla="*/ 12202750 w 12202750"/>
              <a:gd name="connsiteY7" fmla="*/ 1701685 h 6858000"/>
              <a:gd name="connsiteX8" fmla="*/ 12201531 w 12202750"/>
              <a:gd name="connsiteY8" fmla="*/ 1703737 h 6858000"/>
              <a:gd name="connsiteX9" fmla="*/ 12013073 w 12202750"/>
              <a:gd name="connsiteY9" fmla="*/ 2040528 h 6858000"/>
              <a:gd name="connsiteX10" fmla="*/ 6393116 w 12202750"/>
              <a:gd name="connsiteY10" fmla="*/ 3130572 h 6858000"/>
              <a:gd name="connsiteX11" fmla="*/ 7006806 w 12202750"/>
              <a:gd name="connsiteY11" fmla="*/ 307865 h 6858000"/>
              <a:gd name="connsiteX12" fmla="*/ 0 w 12202750"/>
              <a:gd name="connsiteY12" fmla="*/ 0 h 6858000"/>
              <a:gd name="connsiteX13" fmla="*/ 4305911 w 12202750"/>
              <a:gd name="connsiteY13" fmla="*/ 0 h 6858000"/>
              <a:gd name="connsiteX14" fmla="*/ 4155867 w 12202750"/>
              <a:gd name="connsiteY14" fmla="*/ 111493 h 6858000"/>
              <a:gd name="connsiteX15" fmla="*/ 71946 w 12202750"/>
              <a:gd name="connsiteY15" fmla="*/ 4799708 h 6858000"/>
              <a:gd name="connsiteX16" fmla="*/ 0 w 12202750"/>
              <a:gd name="connsiteY16" fmla="*/ 50361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8000">
                <a:moveTo>
                  <a:pt x="12202750" y="4626493"/>
                </a:moveTo>
                <a:lnTo>
                  <a:pt x="12202750" y="6858000"/>
                </a:lnTo>
                <a:lnTo>
                  <a:pt x="11270933" y="6858000"/>
                </a:lnTo>
                <a:lnTo>
                  <a:pt x="11292806" y="6823366"/>
                </a:lnTo>
                <a:cubicBezTo>
                  <a:pt x="11642946" y="6229435"/>
                  <a:pt x="11912279" y="5587138"/>
                  <a:pt x="12132976" y="4864546"/>
                </a:cubicBezTo>
                <a:close/>
                <a:moveTo>
                  <a:pt x="7211067" y="0"/>
                </a:moveTo>
                <a:lnTo>
                  <a:pt x="12202750" y="0"/>
                </a:lnTo>
                <a:lnTo>
                  <a:pt x="12202750" y="1701685"/>
                </a:lnTo>
                <a:lnTo>
                  <a:pt x="12201531" y="1703737"/>
                </a:lnTo>
                <a:cubicBezTo>
                  <a:pt x="12144874" y="1802592"/>
                  <a:pt x="12082910" y="1915911"/>
                  <a:pt x="12013073" y="2040528"/>
                </a:cubicBezTo>
                <a:cubicBezTo>
                  <a:pt x="10966860" y="3848144"/>
                  <a:pt x="7570785" y="5940600"/>
                  <a:pt x="6393116" y="3130572"/>
                </a:cubicBezTo>
                <a:cubicBezTo>
                  <a:pt x="5995310" y="2183970"/>
                  <a:pt x="6384878" y="1279305"/>
                  <a:pt x="7006806" y="307865"/>
                </a:cubicBezTo>
                <a:close/>
                <a:moveTo>
                  <a:pt x="0" y="0"/>
                </a:moveTo>
                <a:lnTo>
                  <a:pt x="4305911" y="0"/>
                </a:lnTo>
                <a:lnTo>
                  <a:pt x="4155867" y="111493"/>
                </a:lnTo>
                <a:cubicBezTo>
                  <a:pt x="2427429" y="1408339"/>
                  <a:pt x="762773" y="2806566"/>
                  <a:pt x="71946" y="4799708"/>
                </a:cubicBezTo>
                <a:lnTo>
                  <a:pt x="0" y="503612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  <a:endParaRPr lang="en-GB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7AE71AD1-5D76-2045-8B27-CC0C09C99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de titel van </a:t>
            </a:r>
            <a:br>
              <a:rPr lang="nl-NL"/>
            </a:br>
            <a:r>
              <a:rPr lang="nl-NL"/>
              <a:t>de presentatie, max. 2 regels</a:t>
            </a:r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CFFB82-1AE5-3D4E-9AD9-487B27ADF6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82466" y="5664394"/>
            <a:ext cx="3729203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Naam van de spreker of datum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79C7039-4CB9-294D-98BC-738FE5C22E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E251FB7-A3C9-40F2-8F5D-4489147F47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7437" y="5977839"/>
            <a:ext cx="1691507" cy="5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59927-9A86-1F4A-A039-89E10E262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8300"/>
            <a:ext cx="11160125" cy="132238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D848-47E4-774E-9394-33EFD44F1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1160125" cy="346500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E584BA-E0E7-2448-AC06-8AA146804B19}"/>
              </a:ext>
            </a:extLst>
          </p:cNvPr>
          <p:cNvSpPr/>
          <p:nvPr/>
        </p:nvSpPr>
        <p:spPr>
          <a:xfrm>
            <a:off x="0" y="5677404"/>
            <a:ext cx="12192000" cy="1180595"/>
          </a:xfrm>
          <a:prstGeom prst="rect">
            <a:avLst/>
          </a:prstGeom>
          <a:solidFill>
            <a:srgbClr val="068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971E4EB-0AFA-D54C-9D07-B7FAD82852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58561" y="5913652"/>
            <a:ext cx="2017502" cy="61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25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Dia met tekst. Voorbeeld van een lange tekst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/>
              <a:t>Niveau 1, standaard met </a:t>
            </a:r>
            <a:r>
              <a:rPr lang="nl-NL" err="1"/>
              <a:t>bullets</a:t>
            </a:r>
            <a:endParaRPr lang="nl-NL"/>
          </a:p>
          <a:p>
            <a:pPr lvl="1"/>
            <a:r>
              <a:rPr lang="nl-NL"/>
              <a:t>Tweede niveau, (sub </a:t>
            </a:r>
            <a:r>
              <a:rPr lang="nl-NL" err="1"/>
              <a:t>bullets</a:t>
            </a:r>
            <a:r>
              <a:rPr lang="nl-NL"/>
              <a:t>)</a:t>
            </a:r>
          </a:p>
          <a:p>
            <a:pPr lvl="2"/>
            <a:r>
              <a:rPr lang="nl-NL"/>
              <a:t>Derde niveau (Leestekst)</a:t>
            </a:r>
          </a:p>
          <a:p>
            <a:pPr lvl="3"/>
            <a:r>
              <a:rPr lang="nl-NL"/>
              <a:t>Vierde niveau (Subtitel)</a:t>
            </a:r>
          </a:p>
          <a:p>
            <a:pPr lvl="4"/>
            <a:r>
              <a:rPr lang="nl-NL"/>
              <a:t>Vijfde niveau (Standaard met nummers)</a:t>
            </a:r>
          </a:p>
          <a:p>
            <a:pPr lvl="5"/>
            <a:r>
              <a:rPr lang="nl-NL"/>
              <a:t>Niveau zes (sub nummers)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763" r:id="rId9"/>
    <p:sldLayoutId id="2147483762" r:id="rId10"/>
    <p:sldLayoutId id="2147483675" r:id="rId11"/>
    <p:sldLayoutId id="2147483756" r:id="rId12"/>
    <p:sldLayoutId id="2147483755" r:id="rId13"/>
    <p:sldLayoutId id="2147483678" r:id="rId14"/>
    <p:sldLayoutId id="2147483757" r:id="rId15"/>
    <p:sldLayoutId id="2147483758" r:id="rId16"/>
    <p:sldLayoutId id="2147483696" r:id="rId17"/>
    <p:sldLayoutId id="2147483760" r:id="rId18"/>
    <p:sldLayoutId id="2147483761" r:id="rId19"/>
    <p:sldLayoutId id="2147483749" r:id="rId20"/>
    <p:sldLayoutId id="2147483759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Instructie"/>
          <p:cNvGrpSpPr/>
          <p:nvPr/>
        </p:nvGrpSpPr>
        <p:grpSpPr>
          <a:xfrm>
            <a:off x="-7462" y="7107104"/>
            <a:ext cx="3391307" cy="1765091"/>
            <a:chOff x="0" y="0"/>
            <a:chExt cx="3391306" cy="1765089"/>
          </a:xfrm>
        </p:grpSpPr>
        <p:sp>
          <p:nvSpPr>
            <p:cNvPr id="2" name="Rechthoek 15"/>
            <p:cNvSpPr/>
            <p:nvPr/>
          </p:nvSpPr>
          <p:spPr>
            <a:xfrm>
              <a:off x="0" y="0"/>
              <a:ext cx="3391307" cy="1679907"/>
            </a:xfrm>
            <a:prstGeom prst="rect">
              <a:avLst/>
            </a:prstGeom>
            <a:solidFill>
              <a:srgbClr val="F2F2F2"/>
            </a:solidFill>
            <a:ln w="3175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defRPr sz="1400" b="1" cap="all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21" name="Instructie"/>
            <p:cNvGrpSpPr/>
            <p:nvPr/>
          </p:nvGrpSpPr>
          <p:grpSpPr>
            <a:xfrm>
              <a:off x="98270" y="12607"/>
              <a:ext cx="3194766" cy="1752483"/>
              <a:chOff x="0" y="0"/>
              <a:chExt cx="3194765" cy="1752482"/>
            </a:xfrm>
          </p:grpSpPr>
          <p:grpSp>
            <p:nvGrpSpPr>
              <p:cNvPr id="5" name="Rechthoek 17"/>
              <p:cNvGrpSpPr/>
              <p:nvPr/>
            </p:nvGrpSpPr>
            <p:grpSpPr>
              <a:xfrm>
                <a:off x="0" y="0"/>
                <a:ext cx="3194766" cy="431900"/>
                <a:chOff x="0" y="0"/>
                <a:chExt cx="3194764" cy="431899"/>
              </a:xfrm>
            </p:grpSpPr>
            <p:sp>
              <p:nvSpPr>
                <p:cNvPr id="3" name="Rectangle"/>
                <p:cNvSpPr/>
                <p:nvPr/>
              </p:nvSpPr>
              <p:spPr>
                <a:xfrm>
                  <a:off x="0" y="89949"/>
                  <a:ext cx="3194765" cy="252002"/>
                </a:xfrm>
                <a:prstGeom prst="rect">
                  <a:avLst/>
                </a:prstGeom>
                <a:solidFill>
                  <a:srgbClr val="211F2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" name="Voettekst wijzigen"/>
                <p:cNvSpPr txBox="1"/>
                <p:nvPr/>
              </p:nvSpPr>
              <p:spPr>
                <a:xfrm>
                  <a:off x="0" y="0"/>
                  <a:ext cx="3194765" cy="4319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107999" tIns="107999" rIns="107999" bIns="107999" numCol="1"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600"/>
                    </a:spcBef>
                    <a:defRPr sz="1400" b="1" cap="all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Voettekst wijzigen</a:t>
                  </a:r>
                </a:p>
              </p:txBody>
            </p:sp>
          </p:grpSp>
          <p:grpSp>
            <p:nvGrpSpPr>
              <p:cNvPr id="8" name="Ovaal 18"/>
              <p:cNvGrpSpPr/>
              <p:nvPr/>
            </p:nvGrpSpPr>
            <p:grpSpPr>
              <a:xfrm>
                <a:off x="0" y="485877"/>
                <a:ext cx="260915" cy="269241"/>
                <a:chOff x="0" y="0"/>
                <a:chExt cx="260914" cy="269240"/>
              </a:xfrm>
            </p:grpSpPr>
            <p:sp>
              <p:nvSpPr>
                <p:cNvPr id="6" name="Oval"/>
                <p:cNvSpPr/>
                <p:nvPr/>
              </p:nvSpPr>
              <p:spPr>
                <a:xfrm>
                  <a:off x="0" y="4778"/>
                  <a:ext cx="260915" cy="259685"/>
                </a:xfrm>
                <a:prstGeom prst="ellipse">
                  <a:avLst/>
                </a:prstGeom>
                <a:solidFill>
                  <a:srgbClr val="211F2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7" name="1"/>
                <p:cNvSpPr txBox="1"/>
                <p:nvPr/>
              </p:nvSpPr>
              <p:spPr>
                <a:xfrm>
                  <a:off x="83930" y="0"/>
                  <a:ext cx="93055" cy="2692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200" b="1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</p:grpSp>
          <p:sp>
            <p:nvSpPr>
              <p:cNvPr id="9" name="Rechthoek 19"/>
              <p:cNvSpPr txBox="1"/>
              <p:nvPr/>
            </p:nvSpPr>
            <p:spPr>
              <a:xfrm>
                <a:off x="365682" y="490655"/>
                <a:ext cx="1946733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>
                  <a:defRPr sz="1100">
                    <a:solidFill>
                      <a:srgbClr val="211F2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Ga naar de tab </a:t>
                </a:r>
                <a:r>
                  <a:rPr b="1"/>
                  <a:t>‘Invoegen’ </a:t>
                </a:r>
                <a:r>
                  <a:t>en klik op </a:t>
                </a:r>
                <a:r>
                  <a:rPr b="1"/>
                  <a:t>‘Kop- en voettekst’</a:t>
                </a:r>
                <a:r>
                  <a:t>.</a:t>
                </a:r>
              </a:p>
            </p:txBody>
          </p:sp>
          <p:grpSp>
            <p:nvGrpSpPr>
              <p:cNvPr id="12" name="Ovaal 20"/>
              <p:cNvGrpSpPr/>
              <p:nvPr/>
            </p:nvGrpSpPr>
            <p:grpSpPr>
              <a:xfrm>
                <a:off x="0" y="922202"/>
                <a:ext cx="260915" cy="269241"/>
                <a:chOff x="0" y="0"/>
                <a:chExt cx="260914" cy="269240"/>
              </a:xfrm>
            </p:grpSpPr>
            <p:sp>
              <p:nvSpPr>
                <p:cNvPr id="10" name="Oval"/>
                <p:cNvSpPr/>
                <p:nvPr/>
              </p:nvSpPr>
              <p:spPr>
                <a:xfrm>
                  <a:off x="0" y="4778"/>
                  <a:ext cx="260915" cy="259685"/>
                </a:xfrm>
                <a:prstGeom prst="ellipse">
                  <a:avLst/>
                </a:prstGeom>
                <a:solidFill>
                  <a:srgbClr val="211F2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1" name="2"/>
                <p:cNvSpPr txBox="1"/>
                <p:nvPr/>
              </p:nvSpPr>
              <p:spPr>
                <a:xfrm>
                  <a:off x="83930" y="0"/>
                  <a:ext cx="93055" cy="2692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200" b="1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2</a:t>
                  </a:r>
                </a:p>
              </p:txBody>
            </p:sp>
          </p:grpSp>
          <p:sp>
            <p:nvSpPr>
              <p:cNvPr id="13" name="Rechthoek 21"/>
              <p:cNvSpPr txBox="1"/>
              <p:nvPr/>
            </p:nvSpPr>
            <p:spPr>
              <a:xfrm>
                <a:off x="365680" y="926982"/>
                <a:ext cx="2254193" cy="825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>
                  <a:defRPr sz="1100">
                    <a:solidFill>
                      <a:srgbClr val="211F2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Typ de gewenste voettekst in, in het aangegeven tekstkader. Klik vervolgens op </a:t>
                </a:r>
                <a:r>
                  <a:rPr b="1"/>
                  <a:t>‘Overal toepassen’ </a:t>
                </a:r>
                <a:r>
                  <a:t>om de gegevens op  elke slide toe te passen.</a:t>
                </a:r>
              </a:p>
            </p:txBody>
          </p:sp>
          <p:grpSp>
            <p:nvGrpSpPr>
              <p:cNvPr id="20" name="Groep 22"/>
              <p:cNvGrpSpPr/>
              <p:nvPr/>
            </p:nvGrpSpPr>
            <p:grpSpPr>
              <a:xfrm>
                <a:off x="2513632" y="470171"/>
                <a:ext cx="681134" cy="696748"/>
                <a:chOff x="0" y="0"/>
                <a:chExt cx="681132" cy="696747"/>
              </a:xfrm>
            </p:grpSpPr>
            <p:grpSp>
              <p:nvGrpSpPr>
                <p:cNvPr id="18" name="Groep 23"/>
                <p:cNvGrpSpPr/>
                <p:nvPr/>
              </p:nvGrpSpPr>
              <p:grpSpPr>
                <a:xfrm>
                  <a:off x="197031" y="0"/>
                  <a:ext cx="287071" cy="379108"/>
                  <a:chOff x="0" y="0"/>
                  <a:chExt cx="287070" cy="379106"/>
                </a:xfrm>
              </p:grpSpPr>
              <p:sp>
                <p:nvSpPr>
                  <p:cNvPr id="14" name="Rechthoek met één afgeknipte en afgeronde hoek 47"/>
                  <p:cNvSpPr/>
                  <p:nvPr/>
                </p:nvSpPr>
                <p:spPr>
                  <a:xfrm>
                    <a:off x="0" y="0"/>
                    <a:ext cx="287071" cy="37910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4309" y="0"/>
                        </a:lnTo>
                        <a:lnTo>
                          <a:pt x="21600" y="5521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solidFill>
                      <a:srgbClr val="A6A6A6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211F26"/>
                        </a:solidFill>
                        <a:latin typeface="+mj-lt"/>
                        <a:ea typeface="+mj-ea"/>
                        <a:cs typeface="+mj-cs"/>
                        <a:sym typeface="Calibri"/>
                      </a:defRPr>
                    </a:pPr>
                    <a:endParaRPr/>
                  </a:p>
                </p:txBody>
              </p:sp>
              <p:sp>
                <p:nvSpPr>
                  <p:cNvPr id="15" name="Rechthoekige driehoek 26"/>
                  <p:cNvSpPr/>
                  <p:nvPr/>
                </p:nvSpPr>
                <p:spPr>
                  <a:xfrm>
                    <a:off x="193422" y="3245"/>
                    <a:ext cx="91910" cy="9375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21600" y="2160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solidFill>
                      <a:srgbClr val="A6A6A6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211F26"/>
                        </a:solidFill>
                        <a:latin typeface="+mj-lt"/>
                        <a:ea typeface="+mj-ea"/>
                        <a:cs typeface="+mj-cs"/>
                        <a:sym typeface="Calibri"/>
                      </a:defRPr>
                    </a:pPr>
                    <a:endParaRPr/>
                  </a:p>
                </p:txBody>
              </p:sp>
              <p:sp>
                <p:nvSpPr>
                  <p:cNvPr id="16" name="Rechthoek 27"/>
                  <p:cNvSpPr/>
                  <p:nvPr/>
                </p:nvSpPr>
                <p:spPr>
                  <a:xfrm>
                    <a:off x="32888" y="26437"/>
                    <a:ext cx="125594" cy="70566"/>
                  </a:xfrm>
                  <a:prstGeom prst="rect">
                    <a:avLst/>
                  </a:prstGeom>
                  <a:solidFill>
                    <a:srgbClr val="EDC87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211F26"/>
                        </a:solidFill>
                        <a:latin typeface="+mj-lt"/>
                        <a:ea typeface="+mj-ea"/>
                        <a:cs typeface="+mj-cs"/>
                        <a:sym typeface="Calibri"/>
                      </a:defRPr>
                    </a:pPr>
                    <a:endParaRPr/>
                  </a:p>
                </p:txBody>
              </p:sp>
              <p:sp>
                <p:nvSpPr>
                  <p:cNvPr id="17" name="Rechthoek 28"/>
                  <p:cNvSpPr/>
                  <p:nvPr/>
                </p:nvSpPr>
                <p:spPr>
                  <a:xfrm>
                    <a:off x="26912" y="298017"/>
                    <a:ext cx="233246" cy="61407"/>
                  </a:xfrm>
                  <a:prstGeom prst="rect">
                    <a:avLst/>
                  </a:prstGeom>
                  <a:solidFill>
                    <a:srgbClr val="EDC87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211F26"/>
                        </a:solidFill>
                        <a:latin typeface="+mj-lt"/>
                        <a:ea typeface="+mj-ea"/>
                        <a:cs typeface="+mj-cs"/>
                        <a:sym typeface="Calibri"/>
                      </a:defRPr>
                    </a:pPr>
                    <a:endParaRPr/>
                  </a:p>
                </p:txBody>
              </p:sp>
            </p:grpSp>
            <p:sp>
              <p:nvSpPr>
                <p:cNvPr id="19" name="Rechthoek 24"/>
                <p:cNvSpPr txBox="1"/>
                <p:nvPr/>
              </p:nvSpPr>
              <p:spPr>
                <a:xfrm>
                  <a:off x="0" y="417347"/>
                  <a:ext cx="681133" cy="2794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900">
                      <a:solidFill>
                        <a:srgbClr val="211F26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Koptekst en voettekst</a:t>
                  </a:r>
                </a:p>
              </p:txBody>
            </p:sp>
          </p:grpSp>
        </p:grpSp>
      </p:grpSp>
      <p:grpSp>
        <p:nvGrpSpPr>
          <p:cNvPr id="35" name="Groep 9"/>
          <p:cNvGrpSpPr/>
          <p:nvPr/>
        </p:nvGrpSpPr>
        <p:grpSpPr>
          <a:xfrm>
            <a:off x="2982511" y="-1228655"/>
            <a:ext cx="6226977" cy="490402"/>
            <a:chOff x="0" y="0"/>
            <a:chExt cx="6226976" cy="490400"/>
          </a:xfrm>
        </p:grpSpPr>
        <p:sp>
          <p:nvSpPr>
            <p:cNvPr id="23" name="Rechthoek 36"/>
            <p:cNvSpPr/>
            <p:nvPr/>
          </p:nvSpPr>
          <p:spPr>
            <a:xfrm rot="16200000">
              <a:off x="3007798" y="-2728777"/>
              <a:ext cx="211380" cy="622697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34" name="Groep 8"/>
            <p:cNvGrpSpPr/>
            <p:nvPr/>
          </p:nvGrpSpPr>
          <p:grpSpPr>
            <a:xfrm>
              <a:off x="0" y="0"/>
              <a:ext cx="6226975" cy="211381"/>
              <a:chOff x="0" y="0"/>
              <a:chExt cx="6226974" cy="211380"/>
            </a:xfrm>
          </p:grpSpPr>
          <p:sp>
            <p:nvSpPr>
              <p:cNvPr id="24" name="Rechthoek 6"/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Rechthoek 29"/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66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Rechthoek 30"/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B7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Rechthoek 31"/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" name="Rechthoek 32"/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61A4B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" name="Rechthoek 33"/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82D7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" name="Rechthoek 34"/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" name="Rechthoek 37"/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99D2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" name="Rechthoek 38"/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" name="Rechthoek 39"/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44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5" name="Rechthoek 6"/>
          <p:cNvSpPr/>
          <p:nvPr/>
        </p:nvSpPr>
        <p:spPr>
          <a:xfrm>
            <a:off x="161518" y="119267"/>
            <a:ext cx="11868965" cy="64082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Tekstvak 4"/>
          <p:cNvSpPr txBox="1"/>
          <p:nvPr/>
        </p:nvSpPr>
        <p:spPr>
          <a:xfrm>
            <a:off x="34969" y="-662297"/>
            <a:ext cx="1210056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t>Logo (Animatie)</a:t>
            </a:r>
          </a:p>
        </p:txBody>
      </p:sp>
      <p:grpSp>
        <p:nvGrpSpPr>
          <p:cNvPr id="59" name="Groep 70"/>
          <p:cNvGrpSpPr/>
          <p:nvPr/>
        </p:nvGrpSpPr>
        <p:grpSpPr>
          <a:xfrm>
            <a:off x="-7461" y="-1785441"/>
            <a:ext cx="2591201" cy="1583829"/>
            <a:chOff x="0" y="0"/>
            <a:chExt cx="2591200" cy="1583828"/>
          </a:xfrm>
        </p:grpSpPr>
        <p:sp>
          <p:nvSpPr>
            <p:cNvPr id="47" name="Rechthoek 71"/>
            <p:cNvSpPr/>
            <p:nvPr/>
          </p:nvSpPr>
          <p:spPr>
            <a:xfrm>
              <a:off x="0" y="-1"/>
              <a:ext cx="2591201" cy="1583830"/>
            </a:xfrm>
            <a:prstGeom prst="rect">
              <a:avLst/>
            </a:prstGeom>
            <a:solidFill>
              <a:srgbClr val="F2F2F2"/>
            </a:solidFill>
            <a:ln w="3175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defRPr sz="1400" b="1" cap="all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50" name="Rechthoek 72"/>
            <p:cNvGrpSpPr/>
            <p:nvPr/>
          </p:nvGrpSpPr>
          <p:grpSpPr>
            <a:xfrm>
              <a:off x="98270" y="102557"/>
              <a:ext cx="2412001" cy="252001"/>
              <a:chOff x="0" y="0"/>
              <a:chExt cx="2412000" cy="252000"/>
            </a:xfrm>
          </p:grpSpPr>
          <p:sp>
            <p:nvSpPr>
              <p:cNvPr id="48" name="Rectangle"/>
              <p:cNvSpPr/>
              <p:nvPr/>
            </p:nvSpPr>
            <p:spPr>
              <a:xfrm>
                <a:off x="-1" y="-1"/>
                <a:ext cx="2412002" cy="252002"/>
              </a:xfrm>
              <a:prstGeom prst="rect">
                <a:avLst/>
              </a:prstGeom>
              <a:solidFill>
                <a:srgbClr val="211F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" name="Kleuren aanpassen (vlam)"/>
              <p:cNvSpPr txBox="1"/>
              <p:nvPr/>
            </p:nvSpPr>
            <p:spPr>
              <a:xfrm>
                <a:off x="107999" y="18050"/>
                <a:ext cx="2304002" cy="215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600"/>
                  </a:spcBef>
                  <a:defRPr sz="1400" b="1" cap="all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t>Kleuren aanpassen (vlam)</a:t>
                </a:r>
              </a:p>
            </p:txBody>
          </p:sp>
        </p:grpSp>
        <p:grpSp>
          <p:nvGrpSpPr>
            <p:cNvPr id="53" name="Ovaal 73"/>
            <p:cNvGrpSpPr/>
            <p:nvPr/>
          </p:nvGrpSpPr>
          <p:grpSpPr>
            <a:xfrm>
              <a:off x="98269" y="498484"/>
              <a:ext cx="260915" cy="269241"/>
              <a:chOff x="0" y="0"/>
              <a:chExt cx="260914" cy="269240"/>
            </a:xfrm>
          </p:grpSpPr>
          <p:sp>
            <p:nvSpPr>
              <p:cNvPr id="51" name="Oval"/>
              <p:cNvSpPr/>
              <p:nvPr/>
            </p:nvSpPr>
            <p:spPr>
              <a:xfrm>
                <a:off x="0" y="4778"/>
                <a:ext cx="260915" cy="259685"/>
              </a:xfrm>
              <a:prstGeom prst="ellipse">
                <a:avLst/>
              </a:prstGeom>
              <a:solidFill>
                <a:srgbClr val="211F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2" name="1"/>
              <p:cNvSpPr txBox="1"/>
              <p:nvPr/>
            </p:nvSpPr>
            <p:spPr>
              <a:xfrm>
                <a:off x="83930" y="0"/>
                <a:ext cx="93055" cy="2692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2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sp>
          <p:nvSpPr>
            <p:cNvPr id="54" name="Rechthoek 74"/>
            <p:cNvSpPr txBox="1"/>
            <p:nvPr/>
          </p:nvSpPr>
          <p:spPr>
            <a:xfrm>
              <a:off x="463951" y="503263"/>
              <a:ext cx="2067635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sz="1100">
                  <a:solidFill>
                    <a:srgbClr val="211F26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Selecteer de vlam. Klik rechter-muisknop en kies </a:t>
              </a:r>
              <a:r>
                <a:rPr b="1"/>
                <a:t>‘Opvulling’</a:t>
              </a:r>
              <a:r>
                <a:t>. </a:t>
              </a:r>
            </a:p>
          </p:txBody>
        </p:sp>
        <p:grpSp>
          <p:nvGrpSpPr>
            <p:cNvPr id="57" name="Ovaal 75"/>
            <p:cNvGrpSpPr/>
            <p:nvPr/>
          </p:nvGrpSpPr>
          <p:grpSpPr>
            <a:xfrm>
              <a:off x="98269" y="934809"/>
              <a:ext cx="260915" cy="269241"/>
              <a:chOff x="0" y="0"/>
              <a:chExt cx="260914" cy="269240"/>
            </a:xfrm>
          </p:grpSpPr>
          <p:sp>
            <p:nvSpPr>
              <p:cNvPr id="55" name="Oval"/>
              <p:cNvSpPr/>
              <p:nvPr/>
            </p:nvSpPr>
            <p:spPr>
              <a:xfrm>
                <a:off x="0" y="4778"/>
                <a:ext cx="260915" cy="259685"/>
              </a:xfrm>
              <a:prstGeom prst="ellipse">
                <a:avLst/>
              </a:prstGeom>
              <a:solidFill>
                <a:srgbClr val="211F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6" name="2"/>
              <p:cNvSpPr txBox="1"/>
              <p:nvPr/>
            </p:nvSpPr>
            <p:spPr>
              <a:xfrm>
                <a:off x="83930" y="0"/>
                <a:ext cx="93055" cy="2692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2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t>2</a:t>
                </a:r>
              </a:p>
            </p:txBody>
          </p:sp>
        </p:grpSp>
        <p:sp>
          <p:nvSpPr>
            <p:cNvPr id="58" name="Rechthoek 76"/>
            <p:cNvSpPr txBox="1"/>
            <p:nvPr/>
          </p:nvSpPr>
          <p:spPr>
            <a:xfrm>
              <a:off x="463951" y="939589"/>
              <a:ext cx="2067635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sz="1100">
                  <a:solidFill>
                    <a:srgbClr val="211F26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Kies een van de themakleuren of klik op </a:t>
              </a:r>
              <a:r>
                <a:rPr b="1"/>
                <a:t>‘Pipet’</a:t>
              </a:r>
              <a:r>
                <a:t> en kies een van de kleuren die hiernaast staan. </a:t>
              </a:r>
            </a:p>
          </p:txBody>
        </p:sp>
      </p:grpSp>
      <p:sp>
        <p:nvSpPr>
          <p:cNvPr id="60" name="Freeform 5"/>
          <p:cNvSpPr/>
          <p:nvPr/>
        </p:nvSpPr>
        <p:spPr>
          <a:xfrm>
            <a:off x="4543471" y="3282713"/>
            <a:ext cx="950757" cy="1038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530"/>
                </a:moveTo>
                <a:cubicBezTo>
                  <a:pt x="13838" y="17530"/>
                  <a:pt x="15525" y="15652"/>
                  <a:pt x="15525" y="13148"/>
                </a:cubicBezTo>
                <a:cubicBezTo>
                  <a:pt x="15525" y="0"/>
                  <a:pt x="15525" y="0"/>
                  <a:pt x="15525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13461"/>
                  <a:pt x="21600" y="13461"/>
                  <a:pt x="21600" y="13461"/>
                </a:cubicBezTo>
                <a:cubicBezTo>
                  <a:pt x="21600" y="19096"/>
                  <a:pt x="16538" y="21600"/>
                  <a:pt x="10800" y="21600"/>
                </a:cubicBezTo>
                <a:cubicBezTo>
                  <a:pt x="5062" y="21600"/>
                  <a:pt x="0" y="19096"/>
                  <a:pt x="0" y="13461"/>
                </a:cubicBezTo>
                <a:cubicBezTo>
                  <a:pt x="0" y="0"/>
                  <a:pt x="0" y="0"/>
                  <a:pt x="0" y="0"/>
                </a:cubicBezTo>
                <a:cubicBezTo>
                  <a:pt x="6412" y="0"/>
                  <a:pt x="6412" y="0"/>
                  <a:pt x="6412" y="0"/>
                </a:cubicBezTo>
                <a:cubicBezTo>
                  <a:pt x="6412" y="13148"/>
                  <a:pt x="6412" y="13148"/>
                  <a:pt x="6412" y="13148"/>
                </a:cubicBezTo>
                <a:cubicBezTo>
                  <a:pt x="6412" y="15652"/>
                  <a:pt x="7762" y="17530"/>
                  <a:pt x="10800" y="1753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" name="Freeform 6"/>
          <p:cNvSpPr/>
          <p:nvPr/>
        </p:nvSpPr>
        <p:spPr>
          <a:xfrm>
            <a:off x="3518892" y="3282713"/>
            <a:ext cx="892593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79" y="21600"/>
                </a:moveTo>
                <a:lnTo>
                  <a:pt x="14400" y="21600"/>
                </a:lnTo>
                <a:lnTo>
                  <a:pt x="14400" y="4215"/>
                </a:lnTo>
                <a:lnTo>
                  <a:pt x="21600" y="4215"/>
                </a:lnTo>
                <a:lnTo>
                  <a:pt x="21600" y="0"/>
                </a:lnTo>
                <a:lnTo>
                  <a:pt x="0" y="0"/>
                </a:lnTo>
                <a:lnTo>
                  <a:pt x="0" y="4215"/>
                </a:lnTo>
                <a:lnTo>
                  <a:pt x="7579" y="4215"/>
                </a:lnTo>
                <a:lnTo>
                  <a:pt x="7579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" name="Freeform 7"/>
          <p:cNvSpPr/>
          <p:nvPr/>
        </p:nvSpPr>
        <p:spPr>
          <a:xfrm>
            <a:off x="3790419" y="2276031"/>
            <a:ext cx="943961" cy="946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65" h="21600" extrusionOk="0">
                <a:moveTo>
                  <a:pt x="15162" y="12000"/>
                </a:moveTo>
                <a:cubicBezTo>
                  <a:pt x="13573" y="12343"/>
                  <a:pt x="11985" y="12000"/>
                  <a:pt x="11985" y="9943"/>
                </a:cubicBezTo>
                <a:cubicBezTo>
                  <a:pt x="11985" y="6857"/>
                  <a:pt x="18973" y="4114"/>
                  <a:pt x="19926" y="1371"/>
                </a:cubicBezTo>
                <a:cubicBezTo>
                  <a:pt x="20244" y="686"/>
                  <a:pt x="20244" y="0"/>
                  <a:pt x="19926" y="0"/>
                </a:cubicBezTo>
                <a:cubicBezTo>
                  <a:pt x="19609" y="0"/>
                  <a:pt x="19926" y="343"/>
                  <a:pt x="19291" y="1029"/>
                </a:cubicBezTo>
                <a:cubicBezTo>
                  <a:pt x="16432" y="4114"/>
                  <a:pt x="11668" y="4114"/>
                  <a:pt x="8173" y="5829"/>
                </a:cubicBezTo>
                <a:cubicBezTo>
                  <a:pt x="5632" y="6857"/>
                  <a:pt x="-1356" y="10629"/>
                  <a:pt x="232" y="18514"/>
                </a:cubicBezTo>
                <a:cubicBezTo>
                  <a:pt x="232" y="18857"/>
                  <a:pt x="550" y="20229"/>
                  <a:pt x="868" y="20229"/>
                </a:cubicBezTo>
                <a:cubicBezTo>
                  <a:pt x="868" y="20229"/>
                  <a:pt x="868" y="19543"/>
                  <a:pt x="868" y="18514"/>
                </a:cubicBezTo>
                <a:cubicBezTo>
                  <a:pt x="868" y="13714"/>
                  <a:pt x="6268" y="12343"/>
                  <a:pt x="7856" y="9257"/>
                </a:cubicBezTo>
                <a:cubicBezTo>
                  <a:pt x="8173" y="8914"/>
                  <a:pt x="8491" y="8571"/>
                  <a:pt x="8491" y="8571"/>
                </a:cubicBezTo>
                <a:cubicBezTo>
                  <a:pt x="8491" y="8914"/>
                  <a:pt x="8491" y="8914"/>
                  <a:pt x="8491" y="9257"/>
                </a:cubicBezTo>
                <a:cubicBezTo>
                  <a:pt x="7856" y="12000"/>
                  <a:pt x="5315" y="13371"/>
                  <a:pt x="6268" y="15429"/>
                </a:cubicBezTo>
                <a:cubicBezTo>
                  <a:pt x="6903" y="17829"/>
                  <a:pt x="9762" y="15771"/>
                  <a:pt x="10397" y="14400"/>
                </a:cubicBezTo>
                <a:cubicBezTo>
                  <a:pt x="10715" y="14057"/>
                  <a:pt x="10715" y="13714"/>
                  <a:pt x="11032" y="13714"/>
                </a:cubicBezTo>
                <a:cubicBezTo>
                  <a:pt x="11032" y="13714"/>
                  <a:pt x="11032" y="14400"/>
                  <a:pt x="11032" y="14743"/>
                </a:cubicBezTo>
                <a:cubicBezTo>
                  <a:pt x="10397" y="17486"/>
                  <a:pt x="10079" y="18857"/>
                  <a:pt x="8173" y="20571"/>
                </a:cubicBezTo>
                <a:cubicBezTo>
                  <a:pt x="7538" y="20914"/>
                  <a:pt x="6585" y="21257"/>
                  <a:pt x="6585" y="21600"/>
                </a:cubicBezTo>
                <a:cubicBezTo>
                  <a:pt x="6585" y="21600"/>
                  <a:pt x="7220" y="21600"/>
                  <a:pt x="7538" y="21600"/>
                </a:cubicBezTo>
                <a:cubicBezTo>
                  <a:pt x="12303" y="21257"/>
                  <a:pt x="16432" y="15086"/>
                  <a:pt x="17703" y="10971"/>
                </a:cubicBezTo>
                <a:cubicBezTo>
                  <a:pt x="17703" y="10629"/>
                  <a:pt x="17703" y="10286"/>
                  <a:pt x="17703" y="10286"/>
                </a:cubicBezTo>
                <a:cubicBezTo>
                  <a:pt x="17385" y="9943"/>
                  <a:pt x="17385" y="10286"/>
                  <a:pt x="17068" y="10629"/>
                </a:cubicBezTo>
                <a:cubicBezTo>
                  <a:pt x="16432" y="10971"/>
                  <a:pt x="15797" y="11657"/>
                  <a:pt x="15162" y="120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" name="Freeform 8"/>
          <p:cNvSpPr/>
          <p:nvPr/>
        </p:nvSpPr>
        <p:spPr>
          <a:xfrm>
            <a:off x="6713432" y="3569060"/>
            <a:ext cx="624144" cy="75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29" y="9072"/>
                </a:moveTo>
                <a:cubicBezTo>
                  <a:pt x="4629" y="5616"/>
                  <a:pt x="6686" y="3024"/>
                  <a:pt x="10800" y="3024"/>
                </a:cubicBezTo>
                <a:cubicBezTo>
                  <a:pt x="14914" y="3024"/>
                  <a:pt x="16971" y="5616"/>
                  <a:pt x="16971" y="9072"/>
                </a:cubicBezTo>
                <a:lnTo>
                  <a:pt x="4629" y="9072"/>
                </a:lnTo>
                <a:close/>
                <a:moveTo>
                  <a:pt x="21600" y="11664"/>
                </a:moveTo>
                <a:cubicBezTo>
                  <a:pt x="21600" y="9504"/>
                  <a:pt x="21600" y="9504"/>
                  <a:pt x="21600" y="9504"/>
                </a:cubicBezTo>
                <a:cubicBezTo>
                  <a:pt x="21600" y="3888"/>
                  <a:pt x="18000" y="0"/>
                  <a:pt x="10800" y="0"/>
                </a:cubicBezTo>
                <a:cubicBezTo>
                  <a:pt x="3600" y="0"/>
                  <a:pt x="0" y="5184"/>
                  <a:pt x="0" y="10800"/>
                </a:cubicBezTo>
                <a:cubicBezTo>
                  <a:pt x="0" y="16848"/>
                  <a:pt x="3086" y="21600"/>
                  <a:pt x="10800" y="21600"/>
                </a:cubicBezTo>
                <a:cubicBezTo>
                  <a:pt x="16457" y="21600"/>
                  <a:pt x="20571" y="19008"/>
                  <a:pt x="21086" y="14688"/>
                </a:cubicBezTo>
                <a:cubicBezTo>
                  <a:pt x="16457" y="14688"/>
                  <a:pt x="16457" y="14688"/>
                  <a:pt x="16457" y="14688"/>
                </a:cubicBezTo>
                <a:cubicBezTo>
                  <a:pt x="15943" y="17712"/>
                  <a:pt x="14400" y="18576"/>
                  <a:pt x="10800" y="18576"/>
                </a:cubicBezTo>
                <a:cubicBezTo>
                  <a:pt x="6171" y="18576"/>
                  <a:pt x="4629" y="15120"/>
                  <a:pt x="4629" y="11664"/>
                </a:cubicBezTo>
                <a:lnTo>
                  <a:pt x="21600" y="1166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Rectangle 9"/>
          <p:cNvSpPr/>
          <p:nvPr/>
        </p:nvSpPr>
        <p:spPr>
          <a:xfrm>
            <a:off x="7500883" y="3282713"/>
            <a:ext cx="118566" cy="100892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Freeform 10"/>
          <p:cNvSpPr/>
          <p:nvPr/>
        </p:nvSpPr>
        <p:spPr>
          <a:xfrm>
            <a:off x="7767094" y="3269291"/>
            <a:ext cx="447416" cy="102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00"/>
                </a:moveTo>
                <a:cubicBezTo>
                  <a:pt x="12960" y="8894"/>
                  <a:pt x="12960" y="8894"/>
                  <a:pt x="12960" y="8894"/>
                </a:cubicBezTo>
                <a:cubicBezTo>
                  <a:pt x="20880" y="8894"/>
                  <a:pt x="20880" y="8894"/>
                  <a:pt x="20880" y="8894"/>
                </a:cubicBezTo>
                <a:cubicBezTo>
                  <a:pt x="20880" y="6988"/>
                  <a:pt x="20880" y="6988"/>
                  <a:pt x="20880" y="6988"/>
                </a:cubicBezTo>
                <a:cubicBezTo>
                  <a:pt x="12960" y="6988"/>
                  <a:pt x="12960" y="6988"/>
                  <a:pt x="12960" y="6988"/>
                </a:cubicBezTo>
                <a:cubicBezTo>
                  <a:pt x="12960" y="4447"/>
                  <a:pt x="12960" y="4447"/>
                  <a:pt x="12960" y="4447"/>
                </a:cubicBezTo>
                <a:cubicBezTo>
                  <a:pt x="12960" y="2859"/>
                  <a:pt x="15120" y="2541"/>
                  <a:pt x="18720" y="2541"/>
                </a:cubicBezTo>
                <a:cubicBezTo>
                  <a:pt x="19440" y="2541"/>
                  <a:pt x="20880" y="2541"/>
                  <a:pt x="21600" y="2541"/>
                </a:cubicBezTo>
                <a:cubicBezTo>
                  <a:pt x="21600" y="318"/>
                  <a:pt x="21600" y="318"/>
                  <a:pt x="21600" y="318"/>
                </a:cubicBezTo>
                <a:cubicBezTo>
                  <a:pt x="20160" y="0"/>
                  <a:pt x="18720" y="0"/>
                  <a:pt x="17280" y="0"/>
                </a:cubicBezTo>
                <a:cubicBezTo>
                  <a:pt x="10800" y="0"/>
                  <a:pt x="6480" y="1271"/>
                  <a:pt x="6480" y="4129"/>
                </a:cubicBezTo>
                <a:cubicBezTo>
                  <a:pt x="6480" y="6988"/>
                  <a:pt x="6480" y="6988"/>
                  <a:pt x="6480" y="6988"/>
                </a:cubicBezTo>
                <a:cubicBezTo>
                  <a:pt x="0" y="6988"/>
                  <a:pt x="0" y="6988"/>
                  <a:pt x="0" y="6988"/>
                </a:cubicBezTo>
                <a:cubicBezTo>
                  <a:pt x="0" y="8894"/>
                  <a:pt x="0" y="8894"/>
                  <a:pt x="0" y="8894"/>
                </a:cubicBezTo>
                <a:cubicBezTo>
                  <a:pt x="6480" y="8894"/>
                  <a:pt x="6480" y="8894"/>
                  <a:pt x="6480" y="8894"/>
                </a:cubicBezTo>
                <a:cubicBezTo>
                  <a:pt x="6480" y="21600"/>
                  <a:pt x="6480" y="21600"/>
                  <a:pt x="6480" y="21600"/>
                </a:cubicBezTo>
                <a:lnTo>
                  <a:pt x="1296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Freeform 11"/>
          <p:cNvSpPr/>
          <p:nvPr/>
        </p:nvSpPr>
        <p:spPr>
          <a:xfrm>
            <a:off x="8272673" y="3403515"/>
            <a:ext cx="400437" cy="917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603"/>
                </a:moveTo>
                <a:cubicBezTo>
                  <a:pt x="0" y="6728"/>
                  <a:pt x="0" y="6728"/>
                  <a:pt x="0" y="6728"/>
                </a:cubicBezTo>
                <a:cubicBezTo>
                  <a:pt x="6400" y="6728"/>
                  <a:pt x="6400" y="6728"/>
                  <a:pt x="6400" y="6728"/>
                </a:cubicBezTo>
                <a:cubicBezTo>
                  <a:pt x="6400" y="17351"/>
                  <a:pt x="6400" y="17351"/>
                  <a:pt x="6400" y="17351"/>
                </a:cubicBezTo>
                <a:cubicBezTo>
                  <a:pt x="6400" y="19475"/>
                  <a:pt x="6400" y="21600"/>
                  <a:pt x="16800" y="21600"/>
                </a:cubicBezTo>
                <a:cubicBezTo>
                  <a:pt x="18400" y="21600"/>
                  <a:pt x="20000" y="21246"/>
                  <a:pt x="21600" y="21246"/>
                </a:cubicBezTo>
                <a:cubicBezTo>
                  <a:pt x="21600" y="18767"/>
                  <a:pt x="21600" y="18767"/>
                  <a:pt x="21600" y="18767"/>
                </a:cubicBezTo>
                <a:cubicBezTo>
                  <a:pt x="20800" y="19121"/>
                  <a:pt x="19200" y="19121"/>
                  <a:pt x="17600" y="19121"/>
                </a:cubicBezTo>
                <a:cubicBezTo>
                  <a:pt x="15200" y="19121"/>
                  <a:pt x="13600" y="18413"/>
                  <a:pt x="13600" y="17351"/>
                </a:cubicBezTo>
                <a:cubicBezTo>
                  <a:pt x="13600" y="6728"/>
                  <a:pt x="13600" y="6728"/>
                  <a:pt x="13600" y="6728"/>
                </a:cubicBezTo>
                <a:cubicBezTo>
                  <a:pt x="21600" y="6728"/>
                  <a:pt x="21600" y="6728"/>
                  <a:pt x="21600" y="6728"/>
                </a:cubicBezTo>
                <a:cubicBezTo>
                  <a:pt x="21600" y="4603"/>
                  <a:pt x="21600" y="4603"/>
                  <a:pt x="21600" y="4603"/>
                </a:cubicBezTo>
                <a:cubicBezTo>
                  <a:pt x="13600" y="4603"/>
                  <a:pt x="13600" y="4603"/>
                  <a:pt x="13600" y="4603"/>
                </a:cubicBezTo>
                <a:cubicBezTo>
                  <a:pt x="13600" y="0"/>
                  <a:pt x="13600" y="0"/>
                  <a:pt x="13600" y="0"/>
                </a:cubicBezTo>
                <a:cubicBezTo>
                  <a:pt x="6400" y="1062"/>
                  <a:pt x="6400" y="1062"/>
                  <a:pt x="6400" y="1062"/>
                </a:cubicBezTo>
                <a:cubicBezTo>
                  <a:pt x="6400" y="4603"/>
                  <a:pt x="6400" y="4603"/>
                  <a:pt x="6400" y="4603"/>
                </a:cubicBezTo>
                <a:lnTo>
                  <a:pt x="0" y="460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" name="Freeform 12"/>
          <p:cNvSpPr/>
          <p:nvPr/>
        </p:nvSpPr>
        <p:spPr>
          <a:xfrm>
            <a:off x="5776098" y="3282713"/>
            <a:ext cx="803111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9200" y="21600"/>
                  <a:pt x="9200" y="21600"/>
                  <a:pt x="9200" y="21600"/>
                </a:cubicBezTo>
                <a:cubicBezTo>
                  <a:pt x="20400" y="21600"/>
                  <a:pt x="21600" y="13863"/>
                  <a:pt x="21600" y="10961"/>
                </a:cubicBezTo>
                <a:cubicBezTo>
                  <a:pt x="21600" y="8060"/>
                  <a:pt x="20400" y="0"/>
                  <a:pt x="9200" y="0"/>
                </a:cubicBezTo>
                <a:cubicBezTo>
                  <a:pt x="0" y="0"/>
                  <a:pt x="0" y="0"/>
                  <a:pt x="0" y="0"/>
                </a:cubicBezTo>
                <a:lnTo>
                  <a:pt x="0" y="21600"/>
                </a:lnTo>
                <a:close/>
                <a:moveTo>
                  <a:pt x="3600" y="2579"/>
                </a:moveTo>
                <a:cubicBezTo>
                  <a:pt x="9200" y="2579"/>
                  <a:pt x="9200" y="2579"/>
                  <a:pt x="9200" y="2579"/>
                </a:cubicBezTo>
                <a:cubicBezTo>
                  <a:pt x="15200" y="2579"/>
                  <a:pt x="18000" y="6448"/>
                  <a:pt x="18000" y="10961"/>
                </a:cubicBezTo>
                <a:cubicBezTo>
                  <a:pt x="18000" y="15475"/>
                  <a:pt x="15200" y="19021"/>
                  <a:pt x="9200" y="19021"/>
                </a:cubicBezTo>
                <a:cubicBezTo>
                  <a:pt x="3600" y="19021"/>
                  <a:pt x="3600" y="19021"/>
                  <a:pt x="3600" y="19021"/>
                </a:cubicBezTo>
                <a:lnTo>
                  <a:pt x="3600" y="257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4" r:id="rId3"/>
    <p:sldLayoutId id="2147483765" r:id="rId4"/>
    <p:sldLayoutId id="2147483676" r:id="rId5"/>
    <p:sldLayoutId id="2147483652" r:id="rId6"/>
    <p:sldLayoutId id="2147483653" r:id="rId7"/>
    <p:sldLayoutId id="2147483654" r:id="rId8"/>
    <p:sldLayoutId id="2147483685" r:id="rId9"/>
    <p:sldLayoutId id="2147483679" r:id="rId10"/>
    <p:sldLayoutId id="2147483680" r:id="rId11"/>
    <p:sldLayoutId id="2147483688" r:id="rId12"/>
    <p:sldLayoutId id="2147483686" r:id="rId13"/>
    <p:sldLayoutId id="2147483681" r:id="rId14"/>
    <p:sldLayoutId id="2147483682" r:id="rId15"/>
    <p:sldLayoutId id="2147483683" r:id="rId16"/>
    <p:sldLayoutId id="2147483769" r:id="rId17"/>
    <p:sldLayoutId id="2147483766" r:id="rId18"/>
    <p:sldLayoutId id="2147483674" r:id="rId19"/>
    <p:sldLayoutId id="2147483690" r:id="rId20"/>
  </p:sldLayoutIdLst>
  <p:transition spd="med"/>
  <p:hf sldNum="0" hd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9pPr>
    </p:titleStyle>
    <p:bodyStyle>
      <a:lvl1pPr marL="263525" marR="0" indent="-263525" algn="l" defTabSz="719137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538162" marR="0" indent="-274638" algn="l" defTabSz="719137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19137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19137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63525" marR="0" indent="-263525" algn="l" defTabSz="719137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rabi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538162" marR="0" indent="-276225" algn="l" defTabSz="719137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lphaL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538162" marR="0" indent="-276225" algn="l" defTabSz="719137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719137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719137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olorcet.holoviz.org/" TargetMode="External"/><Relationship Id="rId3" Type="http://schemas.openxmlformats.org/officeDocument/2006/relationships/hyperlink" Target="https://hvplot.holoviz.org/" TargetMode="External"/><Relationship Id="rId7" Type="http://schemas.openxmlformats.org/officeDocument/2006/relationships/hyperlink" Target="https://lumen.holoviz.org/" TargetMode="External"/><Relationship Id="rId2" Type="http://schemas.openxmlformats.org/officeDocument/2006/relationships/hyperlink" Target="https://panel.holoviz.org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atashader.org/" TargetMode="External"/><Relationship Id="rId5" Type="http://schemas.openxmlformats.org/officeDocument/2006/relationships/hyperlink" Target="https://geoviews.org/" TargetMode="External"/><Relationship Id="rId4" Type="http://schemas.openxmlformats.org/officeDocument/2006/relationships/hyperlink" Target="https://holoviews.org/" TargetMode="External"/><Relationship Id="rId9" Type="http://schemas.openxmlformats.org/officeDocument/2006/relationships/hyperlink" Target="https://holoviz.org/_images/holoviz.mermaid.sv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9A199952-5E95-4A28-BD26-74ECEF647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</a:t>
            </a:fld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Remote </a:t>
            </a:r>
            <a:r>
              <a:rPr lang="nl-NL" err="1"/>
              <a:t>Sensing</a:t>
            </a:r>
            <a:r>
              <a:rPr lang="nl-NL"/>
              <a:t> Data Handling </a:t>
            </a:r>
            <a:r>
              <a:rPr lang="nl-NL" err="1"/>
              <a:t>using</a:t>
            </a:r>
            <a:r>
              <a:rPr lang="nl-NL"/>
              <a:t> Python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nl-NL"/>
              <a:t>Naam Achternaam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5AE6A4-02BD-F6EA-C59A-06937EF0662E}"/>
              </a:ext>
            </a:extLst>
          </p:cNvPr>
          <p:cNvSpPr txBox="1"/>
          <p:nvPr/>
        </p:nvSpPr>
        <p:spPr>
          <a:xfrm>
            <a:off x="5743258" y="5798008"/>
            <a:ext cx="16065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/>
              <a:t>Jaap Langemeijer</a:t>
            </a:r>
          </a:p>
          <a:p>
            <a:r>
              <a:rPr lang="nl-NL" sz="1400"/>
              <a:t>Floris Calkoen</a:t>
            </a:r>
          </a:p>
          <a:p>
            <a:r>
              <a:rPr lang="nl-NL" sz="1400"/>
              <a:t>Etiënne Kras</a:t>
            </a:r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D32B2-125B-CE7F-1F93-F3742D52E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Data processing (2)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68E696-EF51-8173-2A3F-16C8E8CDA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15789-870B-6098-7140-038AC3402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2A29D7-3412-8900-D112-7E0ABD3C5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10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348F1A-8512-0566-CF34-6EB5D07AD8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5186348" cy="4322763"/>
          </a:xfrm>
        </p:spPr>
        <p:txBody>
          <a:bodyPr/>
          <a:lstStyle/>
          <a:p>
            <a:pPr marL="0" indent="0">
              <a:buNone/>
            </a:pPr>
            <a:r>
              <a:rPr lang="nl-NL" sz="1600" err="1"/>
              <a:t>Local</a:t>
            </a:r>
            <a:r>
              <a:rPr lang="nl-NL" sz="1600"/>
              <a:t> </a:t>
            </a:r>
            <a:r>
              <a:rPr lang="nl-NL" sz="1600" err="1"/>
              <a:t>computations</a:t>
            </a:r>
            <a:r>
              <a:rPr lang="nl-NL" sz="1600"/>
              <a:t> </a:t>
            </a:r>
            <a:r>
              <a:rPr lang="nl-NL" sz="1600" err="1"/>
              <a:t>with</a:t>
            </a:r>
            <a:r>
              <a:rPr lang="nl-NL" sz="1600"/>
              <a:t> a </a:t>
            </a:r>
            <a:r>
              <a:rPr lang="nl-NL" sz="1600" err="1"/>
              <a:t>Dask</a:t>
            </a:r>
            <a:r>
              <a:rPr lang="nl-NL" sz="1600"/>
              <a:t> cluster, </a:t>
            </a:r>
            <a:r>
              <a:rPr lang="nl-NL" sz="1600" err="1"/>
              <a:t>examples</a:t>
            </a:r>
            <a:r>
              <a:rPr lang="nl-NL" sz="1600"/>
              <a:t>:</a:t>
            </a:r>
          </a:p>
          <a:p>
            <a:r>
              <a:rPr lang="nl-NL" sz="1600"/>
              <a:t>NDWI</a:t>
            </a:r>
          </a:p>
          <a:p>
            <a:r>
              <a:rPr lang="nl-NL" sz="1600" err="1"/>
              <a:t>Compositing</a:t>
            </a:r>
            <a:endParaRPr lang="nl-NL" sz="1600"/>
          </a:p>
          <a:p>
            <a:r>
              <a:rPr lang="nl-NL" sz="1600"/>
              <a:t>Scene </a:t>
            </a:r>
            <a:r>
              <a:rPr lang="nl-NL" sz="1600" err="1"/>
              <a:t>classification</a:t>
            </a:r>
            <a:endParaRPr lang="nl-NL" sz="1600"/>
          </a:p>
          <a:p>
            <a:r>
              <a:rPr lang="nl-NL" sz="1600"/>
              <a:t>NDVI </a:t>
            </a:r>
            <a:r>
              <a:rPr lang="nl-NL" sz="1600" err="1"/>
              <a:t>with</a:t>
            </a:r>
            <a:r>
              <a:rPr lang="nl-NL" sz="1600"/>
              <a:t> DEA STAC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B4FAC5-B8E0-064B-638F-FC9A573BE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922" y="38187"/>
            <a:ext cx="2552700" cy="819150"/>
          </a:xfrm>
          <a:prstGeom prst="rect">
            <a:avLst/>
          </a:prstGeom>
        </p:spPr>
      </p:pic>
      <p:pic>
        <p:nvPicPr>
          <p:cNvPr id="2050" name="Picture 2" descr="NDWI Normalized Difference Water Index | Sentinel Hub custom scripts">
            <a:extLst>
              <a:ext uri="{FF2B5EF4-FFF2-40B4-BE49-F238E27FC236}">
                <a16:creationId xmlns:a16="http://schemas.microsoft.com/office/drawing/2014/main" id="{416D8098-25B6-667C-5770-32C6AD740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483" y="751286"/>
            <a:ext cx="3513680" cy="165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20221201090436">
            <a:hlinkClick r:id="" action="ppaction://media"/>
            <a:extLst>
              <a:ext uri="{FF2B5EF4-FFF2-40B4-BE49-F238E27FC236}">
                <a16:creationId xmlns:a16="http://schemas.microsoft.com/office/drawing/2014/main" id="{F2EE0E88-92A1-FF38-9B9F-AB6D122D4E0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62" end="2562.1247"/>
                </p14:media>
              </p:ext>
            </p:extLst>
          </p:nvPr>
        </p:nvPicPr>
        <p:blipFill rotWithShape="1">
          <a:blip r:embed="rId6"/>
          <a:srcRect t="2642" b="1811"/>
          <a:stretch/>
        </p:blipFill>
        <p:spPr>
          <a:xfrm>
            <a:off x="7525" y="3717602"/>
            <a:ext cx="4251572" cy="314039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EFB8A93-DB4D-663D-2068-FEFBF5012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417" y="2535299"/>
            <a:ext cx="3532881" cy="243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ntinel-2 L2A Scene Classification Map | Sentinel Hub custom scripts">
            <a:extLst>
              <a:ext uri="{FF2B5EF4-FFF2-40B4-BE49-F238E27FC236}">
                <a16:creationId xmlns:a16="http://schemas.microsoft.com/office/drawing/2014/main" id="{5A2ACB85-C79A-6F55-1E22-AA6D396284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1"/>
          <a:stretch/>
        </p:blipFill>
        <p:spPr bwMode="auto">
          <a:xfrm>
            <a:off x="8229484" y="5063506"/>
            <a:ext cx="3513680" cy="179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0F4992-394A-7E7E-DE4F-8C169DFFC3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5752" y="3717602"/>
            <a:ext cx="2219074" cy="798088"/>
          </a:xfrm>
          <a:prstGeom prst="rect">
            <a:avLst/>
          </a:prstGeom>
        </p:spPr>
      </p:pic>
      <p:pic>
        <p:nvPicPr>
          <p:cNvPr id="2060" name="Picture 12" descr="Understanding your Aerial Data: Normalized Difference Vegetation Index NDVI  - Geoawesomeness">
            <a:extLst>
              <a:ext uri="{FF2B5EF4-FFF2-40B4-BE49-F238E27FC236}">
                <a16:creationId xmlns:a16="http://schemas.microsoft.com/office/drawing/2014/main" id="{E30454CA-2F53-DD31-6734-01FFB8E96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637" y="4518981"/>
            <a:ext cx="3221107" cy="233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03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22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5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8FEE2-ADF5-A5C9-B980-18737D43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Data </a:t>
            </a:r>
            <a:r>
              <a:rPr lang="nl-NL" err="1"/>
              <a:t>visualization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A708B-8249-33B6-F7EA-CE1D8F561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403E5-A724-4CDE-A27F-B1ED9754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EA558-EA1E-7E61-7DA2-F4322020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11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2047C5-76E5-3A95-1450-4740556889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23850" indent="-323850">
              <a:spcBef>
                <a:spcPts val="0"/>
              </a:spcBef>
            </a:pPr>
            <a:r>
              <a:rPr lang="en-US" sz="1600">
                <a:latin typeface="Arial"/>
                <a:cs typeface="Arial"/>
              </a:rPr>
              <a:t>Lazy loading</a:t>
            </a:r>
            <a:endParaRPr lang="en-US"/>
          </a:p>
          <a:p>
            <a:pPr marL="323850" indent="-323850">
              <a:spcBef>
                <a:spcPts val="0"/>
              </a:spcBef>
            </a:pPr>
            <a:r>
              <a:rPr lang="en-US" sz="1600">
                <a:latin typeface="Arial"/>
                <a:cs typeface="Arial"/>
              </a:rPr>
              <a:t>Interactivity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>
              <a:latin typeface="Arial"/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>
                <a:latin typeface="Arial"/>
                <a:cs typeface="Arial"/>
              </a:rPr>
              <a:t>Many technologies available</a:t>
            </a:r>
            <a:endParaRPr lang="en-US" sz="1600"/>
          </a:p>
          <a:p>
            <a:pPr marL="323850" indent="-323850">
              <a:spcBef>
                <a:spcPts val="0"/>
              </a:spcBef>
            </a:pPr>
            <a:r>
              <a:rPr lang="en-US" sz="1600" err="1">
                <a:latin typeface="Arial"/>
                <a:cs typeface="Arial"/>
              </a:rPr>
              <a:t>Holoviz</a:t>
            </a:r>
            <a:endParaRPr lang="en-US" sz="1600">
              <a:latin typeface="Arial"/>
              <a:cs typeface="Arial"/>
            </a:endParaRPr>
          </a:p>
          <a:p>
            <a:pPr marL="323850" indent="-323850">
              <a:spcBef>
                <a:spcPts val="0"/>
              </a:spcBef>
            </a:pPr>
            <a:r>
              <a:rPr lang="en-US" sz="1600">
                <a:effectLst/>
                <a:latin typeface="Arial"/>
                <a:cs typeface="Arial"/>
              </a:rPr>
              <a:t>QGIS</a:t>
            </a:r>
          </a:p>
          <a:p>
            <a:pPr marL="0" marR="0" indent="-323850">
              <a:spcBef>
                <a:spcPts val="0"/>
              </a:spcBef>
              <a:spcAft>
                <a:spcPts val="0"/>
              </a:spcAft>
            </a:pPr>
            <a:r>
              <a:rPr lang="en-US" sz="1600" err="1">
                <a:effectLst/>
                <a:latin typeface="Arial"/>
                <a:cs typeface="Arial"/>
              </a:rPr>
              <a:t>geemap</a:t>
            </a:r>
            <a:r>
              <a:rPr lang="en-US" sz="1600">
                <a:effectLst/>
                <a:latin typeface="Arial"/>
                <a:cs typeface="Arial"/>
              </a:rPr>
              <a:t> (quick mention)</a:t>
            </a:r>
          </a:p>
          <a:p>
            <a:pPr marL="0" indent="-323850">
              <a:spcBef>
                <a:spcPts val="0"/>
              </a:spcBef>
            </a:pPr>
            <a:r>
              <a:rPr lang="en-US" sz="1600" err="1">
                <a:latin typeface="Arial"/>
                <a:cs typeface="Arial"/>
              </a:rPr>
              <a:t>xarray</a:t>
            </a:r>
            <a:r>
              <a:rPr lang="en-US" sz="1600">
                <a:latin typeface="Arial"/>
                <a:cs typeface="Arial"/>
              </a:rPr>
              <a:t> + matplotlib</a:t>
            </a:r>
          </a:p>
          <a:p>
            <a:pPr marL="0" marR="0" indent="-323850">
              <a:spcBef>
                <a:spcPts val="0"/>
              </a:spcBef>
              <a:spcAft>
                <a:spcPts val="0"/>
              </a:spcAft>
            </a:pPr>
            <a:r>
              <a:rPr lang="en-US" sz="1600" err="1">
                <a:effectLst/>
                <a:latin typeface="Arial"/>
                <a:cs typeface="Arial"/>
              </a:rPr>
              <a:t>Plotly</a:t>
            </a:r>
            <a:r>
              <a:rPr lang="en-US" sz="1600">
                <a:effectLst/>
                <a:latin typeface="Arial"/>
                <a:cs typeface="Arial"/>
              </a:rPr>
              <a:t> (dash)</a:t>
            </a:r>
            <a:endParaRPr lang="en-US" sz="1600">
              <a:latin typeface="Arial"/>
              <a:cs typeface="Arial"/>
            </a:endParaRPr>
          </a:p>
          <a:p>
            <a:pPr marL="0" marR="0" indent="-323850">
              <a:spcBef>
                <a:spcPts val="0"/>
              </a:spcBef>
              <a:spcAft>
                <a:spcPts val="0"/>
              </a:spcAft>
            </a:pPr>
            <a:r>
              <a:rPr lang="en-US" sz="1600" err="1">
                <a:effectLst/>
                <a:latin typeface="Arial"/>
                <a:cs typeface="Arial"/>
              </a:rPr>
              <a:t>ipyleaflet</a:t>
            </a:r>
            <a:r>
              <a:rPr lang="en-US" sz="1600">
                <a:effectLst/>
                <a:latin typeface="Arial"/>
                <a:cs typeface="Arial"/>
              </a:rPr>
              <a:t> / folium</a:t>
            </a:r>
          </a:p>
          <a:p>
            <a:pPr marL="0" marR="0" indent="-323850">
              <a:spcBef>
                <a:spcPts val="0"/>
              </a:spcBef>
              <a:spcAft>
                <a:spcPts val="0"/>
              </a:spcAft>
            </a:pPr>
            <a:endParaRPr lang="en-US" sz="1600"/>
          </a:p>
          <a:p>
            <a:pPr marL="323850" indent="-323850"/>
            <a:endParaRPr lang="nl-NL" sz="160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41398F6-2426-B036-57EA-2C28E299B00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E7EAAF1-FE01-8C85-71CD-7412C02E5B1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6D8ABC9-EB94-0EF4-71BA-AE9926C1899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23FAC2-4E45-547A-908A-4FC5AF622F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344095A-8D38-7AF5-CCF2-8DBD5946F9A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A296B7-9230-0A8A-2A0E-E4A7B8D3DC2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E0C7CF-182D-597F-355D-14B453C004F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</p:spTree>
    <p:extLst>
      <p:ext uri="{BB962C8B-B14F-4D97-AF65-F5344CB8AC3E}">
        <p14:creationId xmlns:p14="http://schemas.microsoft.com/office/powerpoint/2010/main" val="462920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5066-4E8F-A933-5EDE-42A661C7D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Holoviz</a:t>
            </a:r>
            <a:endParaRPr lang="en-US" err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16BB74-DECD-A4B5-9F28-C6340D891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E9768-69FC-0FF1-0F32-92A80BB54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C5A92D-AE3D-5229-B397-96247392F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12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0E1947-61C1-F584-A8B3-6669A331F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23850" indent="-323850"/>
            <a:r>
              <a:rPr lang="en-US" sz="1600">
                <a:latin typeface="Arial"/>
                <a:cs typeface="Arial"/>
              </a:rPr>
              <a:t>Ecosystem of plotting tools:</a:t>
            </a:r>
          </a:p>
          <a:p>
            <a:pPr marL="647700" lvl="1" indent="-323850"/>
            <a:r>
              <a:rPr lang="en-US" sz="1400">
                <a:latin typeface="Arial"/>
                <a:cs typeface="Arial"/>
                <a:hlinkClick r:id="rId2"/>
              </a:rPr>
              <a:t>Panel</a:t>
            </a:r>
            <a:r>
              <a:rPr lang="en-US" sz="1400">
                <a:latin typeface="Arial"/>
                <a:cs typeface="Arial"/>
              </a:rPr>
              <a:t>: Assembling objects from many different libraries into a layout or app, whether in a Jupyter notebook or in a standalone servable dashboard</a:t>
            </a:r>
          </a:p>
          <a:p>
            <a:pPr marL="647700" lvl="1" indent="-323850"/>
            <a:r>
              <a:rPr lang="en-US" sz="1400" err="1">
                <a:latin typeface="Arial"/>
                <a:cs typeface="Arial"/>
                <a:hlinkClick r:id="rId3"/>
              </a:rPr>
              <a:t>hvPlot</a:t>
            </a:r>
            <a:r>
              <a:rPr lang="en-US" sz="1400">
                <a:latin typeface="Arial"/>
                <a:cs typeface="Arial"/>
              </a:rPr>
              <a:t>: Quickly return interactive </a:t>
            </a:r>
            <a:r>
              <a:rPr lang="en-US" sz="1400" err="1">
                <a:latin typeface="Arial"/>
                <a:cs typeface="Arial"/>
              </a:rPr>
              <a:t>HoloViews</a:t>
            </a:r>
            <a:r>
              <a:rPr lang="en-US" sz="1400">
                <a:latin typeface="Arial"/>
                <a:cs typeface="Arial"/>
              </a:rPr>
              <a:t>, </a:t>
            </a:r>
            <a:r>
              <a:rPr lang="en-US" sz="1400" err="1">
                <a:latin typeface="Arial"/>
                <a:cs typeface="Arial"/>
              </a:rPr>
              <a:t>GeoViews</a:t>
            </a:r>
            <a:r>
              <a:rPr lang="en-US" sz="1400">
                <a:latin typeface="Arial"/>
                <a:cs typeface="Arial"/>
              </a:rPr>
              <a:t>, or Panel objects from Pandas, </a:t>
            </a:r>
            <a:r>
              <a:rPr lang="en-US" sz="1400" err="1">
                <a:latin typeface="Arial"/>
                <a:cs typeface="Arial"/>
              </a:rPr>
              <a:t>Xarray</a:t>
            </a:r>
            <a:r>
              <a:rPr lang="en-US" sz="1400">
                <a:latin typeface="Arial"/>
                <a:cs typeface="Arial"/>
              </a:rPr>
              <a:t>, or other data structures</a:t>
            </a:r>
            <a:endParaRPr lang="en-US" sz="1400"/>
          </a:p>
          <a:p>
            <a:pPr marL="647700" lvl="1" indent="-323850"/>
            <a:r>
              <a:rPr lang="en-US" sz="1400" err="1">
                <a:latin typeface="Arial"/>
                <a:cs typeface="Arial"/>
                <a:hlinkClick r:id="rId4"/>
              </a:rPr>
              <a:t>HoloViews</a:t>
            </a:r>
            <a:r>
              <a:rPr lang="en-US" sz="1400">
                <a:latin typeface="Arial"/>
                <a:cs typeface="Arial"/>
              </a:rPr>
              <a:t>: Declarative objects for instantly visualizable data, building Bokeh plots from convenient high-level specifications</a:t>
            </a:r>
            <a:endParaRPr lang="en-US" sz="1400"/>
          </a:p>
          <a:p>
            <a:pPr marL="647700" lvl="1" indent="-323850"/>
            <a:r>
              <a:rPr lang="en-US" sz="1400" err="1">
                <a:latin typeface="Arial"/>
                <a:cs typeface="Arial"/>
                <a:hlinkClick r:id="rId5"/>
              </a:rPr>
              <a:t>GeoViews</a:t>
            </a:r>
            <a:r>
              <a:rPr lang="en-US" sz="1400">
                <a:latin typeface="Arial"/>
                <a:cs typeface="Arial"/>
              </a:rPr>
              <a:t>: Visualizable geographic data that that can be mixed and matched with </a:t>
            </a:r>
            <a:r>
              <a:rPr lang="en-US" sz="1400" err="1">
                <a:latin typeface="Arial"/>
                <a:cs typeface="Arial"/>
              </a:rPr>
              <a:t>HoloViews</a:t>
            </a:r>
            <a:r>
              <a:rPr lang="en-US" sz="1400">
                <a:latin typeface="Arial"/>
                <a:cs typeface="Arial"/>
              </a:rPr>
              <a:t> objects</a:t>
            </a:r>
            <a:endParaRPr lang="en-US" sz="1400"/>
          </a:p>
          <a:p>
            <a:pPr marL="647700" lvl="1" indent="-323850"/>
            <a:r>
              <a:rPr lang="en-US" sz="1400" err="1">
                <a:latin typeface="Arial"/>
                <a:cs typeface="Arial"/>
                <a:hlinkClick r:id="rId6"/>
              </a:rPr>
              <a:t>Datashader</a:t>
            </a:r>
            <a:r>
              <a:rPr lang="en-US" sz="1400">
                <a:latin typeface="Arial"/>
                <a:cs typeface="Arial"/>
              </a:rPr>
              <a:t>: Rasterizing huge datasets quickly as fixed-size images</a:t>
            </a:r>
            <a:endParaRPr lang="en-US" sz="1400"/>
          </a:p>
          <a:p>
            <a:pPr marL="647700" lvl="1" indent="-323850"/>
            <a:r>
              <a:rPr lang="en-US" sz="1400">
                <a:latin typeface="Arial"/>
                <a:cs typeface="Arial"/>
                <a:hlinkClick r:id="rId7"/>
              </a:rPr>
              <a:t>Lumen</a:t>
            </a:r>
            <a:r>
              <a:rPr lang="en-US" sz="1400">
                <a:latin typeface="Arial"/>
                <a:cs typeface="Arial"/>
              </a:rPr>
              <a:t>: Framework for visual analytics that allows users to build data-driven dashboards from a simple YAML specification</a:t>
            </a:r>
            <a:endParaRPr lang="en-US" sz="1400"/>
          </a:p>
          <a:p>
            <a:pPr marL="647700" lvl="1" indent="-323850"/>
            <a:r>
              <a:rPr lang="en-US" sz="1400" err="1">
                <a:latin typeface="Arial"/>
                <a:cs typeface="Arial"/>
                <a:hlinkClick r:id="rId8"/>
              </a:rPr>
              <a:t>Colorcet</a:t>
            </a:r>
            <a:r>
              <a:rPr lang="en-US" sz="1400">
                <a:latin typeface="Arial"/>
                <a:cs typeface="Arial"/>
              </a:rPr>
              <a:t>: A wide range of perceptually uniform continuous colormaps and perceptually based categorical color sets for use with the other libraries</a:t>
            </a:r>
            <a:endParaRPr lang="en-US" sz="1400"/>
          </a:p>
          <a:p>
            <a:pPr marL="323850" indent="-323850"/>
            <a:r>
              <a:rPr lang="en-US" sz="1600" err="1">
                <a:latin typeface="Arial"/>
                <a:cs typeface="Arial"/>
                <a:hlinkClick r:id="rId9"/>
              </a:rPr>
              <a:t>HoloViz</a:t>
            </a:r>
            <a:r>
              <a:rPr lang="en-US" sz="1600">
                <a:latin typeface="Arial"/>
                <a:cs typeface="Arial"/>
                <a:hlinkClick r:id="rId9"/>
              </a:rPr>
              <a:t> Flow</a:t>
            </a:r>
            <a:endParaRPr lang="en-US" sz="1600">
              <a:latin typeface="Arial"/>
              <a:cs typeface="Arial"/>
            </a:endParaRPr>
          </a:p>
          <a:p>
            <a:pPr marL="323850" indent="-323850"/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499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B7E22-07CB-AF46-C2F8-F329014E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GeeMap</a:t>
            </a:r>
            <a:endParaRPr lang="en-US" err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94CEE-C8F7-F99B-4575-F3B44860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3A0F4-2754-A1DD-14BE-19BC5AFE0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62A55-90CC-61AC-3740-35DF03EA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13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6A6B62-8F3A-4ECC-A3AD-AA71C185EC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23850" indent="-323850"/>
            <a:r>
              <a:rPr lang="en-US" sz="1600">
                <a:latin typeface="Arial"/>
                <a:cs typeface="Arial"/>
              </a:rPr>
              <a:t>Python package for (mostly) visualizing Maps and Vectors using the python EE API</a:t>
            </a:r>
          </a:p>
          <a:p>
            <a:pPr marL="323850" indent="-323850"/>
            <a:r>
              <a:rPr lang="en-US" sz="1600">
                <a:latin typeface="Arial"/>
                <a:cs typeface="Arial"/>
              </a:rPr>
              <a:t>Same Map API as the JavaScript (code editor) API</a:t>
            </a:r>
          </a:p>
          <a:p>
            <a:pPr marL="323850" indent="-323850"/>
            <a:r>
              <a:rPr lang="en-US" sz="1600">
                <a:latin typeface="Arial"/>
                <a:cs typeface="Arial"/>
              </a:rPr>
              <a:t>Example!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309DEE3-BCDB-9ECB-371C-147B169C55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7DF9BF9-5E8E-2413-D514-A594D03FA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FF65526-B6A1-7E16-5E8B-5464D23FC3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770FFC-DF0A-42AF-0DD5-A404286A5E2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52B0179-C852-3E27-ECFB-BB0DB640E3C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790B8D-60F1-0994-E548-F1960D84B35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51366B4-C3A2-2D8B-E0FD-142568F09F7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</p:spTree>
    <p:extLst>
      <p:ext uri="{BB962C8B-B14F-4D97-AF65-F5344CB8AC3E}">
        <p14:creationId xmlns:p14="http://schemas.microsoft.com/office/powerpoint/2010/main" val="1448000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9BFF8-2F58-48D9-7113-385BBC0B9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Key takeaways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F2A5-97CC-EFCF-66CD-1C6409566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6E7AA-FBA8-C109-25C1-32407005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FDC7D-C9E1-BD82-960D-B906E6B7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14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E10D47-D2E7-5168-0D7B-9201B0BA33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Earth Observation works with large volumes of data. Therefore, we need a different way of working when processing and visualizing this data using python.</a:t>
            </a: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pPr marL="285750" indent="-285750"/>
            <a:r>
              <a:rPr lang="en-US" err="1">
                <a:latin typeface="Arial"/>
                <a:cs typeface="Arial"/>
              </a:rPr>
              <a:t>EarthEngine</a:t>
            </a:r>
            <a:r>
              <a:rPr lang="en-US">
                <a:latin typeface="Arial"/>
                <a:cs typeface="Arial"/>
              </a:rPr>
              <a:t> offer an environment that works as a "black box"</a:t>
            </a:r>
          </a:p>
          <a:p>
            <a:pPr marL="285750" indent="-285750"/>
            <a:endParaRPr lang="en-US">
              <a:latin typeface="Arial"/>
              <a:cs typeface="Arial"/>
            </a:endParaRPr>
          </a:p>
          <a:p>
            <a:pPr marL="285750" indent="-285750"/>
            <a:r>
              <a:rPr lang="en-US">
                <a:latin typeface="Arial"/>
                <a:cs typeface="Arial"/>
              </a:rPr>
              <a:t>The scalable python (</a:t>
            </a:r>
            <a:r>
              <a:rPr lang="en-US" err="1">
                <a:latin typeface="Arial"/>
                <a:cs typeface="Arial"/>
              </a:rPr>
              <a:t>PanGEO</a:t>
            </a:r>
            <a:r>
              <a:rPr lang="en-US">
                <a:latin typeface="Arial"/>
                <a:cs typeface="Arial"/>
              </a:rPr>
              <a:t>) paradigm offers a flexible and scalable alternative:</a:t>
            </a:r>
          </a:p>
          <a:p>
            <a:pPr marL="647700" lvl="1" indent="-323850"/>
            <a:r>
              <a:rPr lang="en-US">
                <a:latin typeface="Arial"/>
                <a:cs typeface="Arial"/>
              </a:rPr>
              <a:t>STAC and </a:t>
            </a:r>
            <a:r>
              <a:rPr lang="en-US" err="1">
                <a:latin typeface="Arial"/>
                <a:cs typeface="Arial"/>
              </a:rPr>
              <a:t>xarray</a:t>
            </a:r>
            <a:r>
              <a:rPr lang="en-US">
                <a:latin typeface="Arial"/>
                <a:cs typeface="Arial"/>
              </a:rPr>
              <a:t> helps with finding and parallel loading of data</a:t>
            </a:r>
          </a:p>
          <a:p>
            <a:pPr marL="647700" lvl="1" indent="-323850"/>
            <a:r>
              <a:rPr lang="en-US">
                <a:latin typeface="Arial"/>
                <a:cs typeface="Arial"/>
              </a:rPr>
              <a:t>The </a:t>
            </a:r>
            <a:r>
              <a:rPr lang="en-US" err="1">
                <a:latin typeface="Arial"/>
                <a:cs typeface="Arial"/>
              </a:rPr>
              <a:t>Dask</a:t>
            </a:r>
            <a:r>
              <a:rPr lang="en-US">
                <a:latin typeface="Arial"/>
                <a:cs typeface="Arial"/>
              </a:rPr>
              <a:t> ecosystem helps with parallel processing of the data (scaling)</a:t>
            </a:r>
          </a:p>
          <a:p>
            <a:pPr marL="647700" lvl="1" indent="-323850"/>
            <a:r>
              <a:rPr lang="en-US">
                <a:latin typeface="Arial"/>
                <a:cs typeface="Arial"/>
              </a:rPr>
              <a:t>Interactivity and lazy loading for plotting is offered by </a:t>
            </a:r>
            <a:r>
              <a:rPr lang="en-US" err="1">
                <a:latin typeface="Arial"/>
                <a:cs typeface="Arial"/>
              </a:rPr>
              <a:t>Holoviz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C5C2804-2AA6-B042-3D3C-B5941BC61C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E618989-9697-D0D9-95C8-DC63E074040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C0C93C-46C1-89D0-6914-FFFD569D7F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CBF6176-12E0-8CC6-82C6-8517117DF3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8373EDA-6BCD-83A8-A675-FA6D08FD2B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611C8C9-B2EF-0719-D601-81EF43B7051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1B0E7A9-930F-1FCA-2CDB-DB13E59C68B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</p:spTree>
    <p:extLst>
      <p:ext uri="{BB962C8B-B14F-4D97-AF65-F5344CB8AC3E}">
        <p14:creationId xmlns:p14="http://schemas.microsoft.com/office/powerpoint/2010/main" val="3037194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2A4C9-4970-E3BC-A233-DB6205C91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err="1"/>
              <a:t>Exercise</a:t>
            </a:r>
            <a:r>
              <a:rPr lang="nl-NL" sz="3200"/>
              <a:t>: Terschelling NDVI </a:t>
            </a:r>
            <a:r>
              <a:rPr lang="nl-NL" sz="3200" err="1"/>
              <a:t>using</a:t>
            </a:r>
            <a:r>
              <a:rPr lang="nl-NL" sz="3200"/>
              <a:t> </a:t>
            </a:r>
            <a:r>
              <a:rPr lang="nl-NL" sz="3200" err="1"/>
              <a:t>CoCliCo</a:t>
            </a:r>
            <a:r>
              <a:rPr lang="nl-NL" sz="3200"/>
              <a:t> &amp; MPC STAC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7FEB39-AECB-C449-0F0C-221DA2CE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0F002-1FF5-82FC-A98C-C96918E33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88E6DD-B731-C0E8-E504-186263637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15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20C5F5-82AB-543C-CBC4-E8EFC5359F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5016764" cy="4322763"/>
          </a:xfrm>
        </p:spPr>
        <p:txBody>
          <a:bodyPr/>
          <a:lstStyle/>
          <a:p>
            <a:pPr marL="0" indent="0">
              <a:buNone/>
            </a:pPr>
            <a:r>
              <a:rPr lang="nl-NL" err="1">
                <a:latin typeface="Arial"/>
                <a:cs typeface="Arial"/>
              </a:rPr>
              <a:t>Assess</a:t>
            </a:r>
            <a:r>
              <a:rPr lang="nl-NL">
                <a:latin typeface="Arial"/>
                <a:cs typeface="Arial"/>
              </a:rPr>
              <a:t> </a:t>
            </a:r>
            <a:r>
              <a:rPr lang="nl-NL" err="1">
                <a:latin typeface="Arial"/>
                <a:cs typeface="Arial"/>
              </a:rPr>
              <a:t>vegetation</a:t>
            </a:r>
            <a:r>
              <a:rPr lang="nl-NL">
                <a:latin typeface="Arial"/>
                <a:cs typeface="Arial"/>
              </a:rPr>
              <a:t> </a:t>
            </a:r>
            <a:r>
              <a:rPr lang="nl-NL" err="1">
                <a:latin typeface="Arial"/>
                <a:cs typeface="Arial"/>
              </a:rPr>
              <a:t>dynamics</a:t>
            </a:r>
            <a:r>
              <a:rPr lang="nl-NL">
                <a:latin typeface="Arial"/>
                <a:cs typeface="Arial"/>
              </a:rPr>
              <a:t> </a:t>
            </a:r>
            <a:r>
              <a:rPr lang="nl-NL" err="1">
                <a:latin typeface="Arial"/>
                <a:cs typeface="Arial"/>
              </a:rPr>
              <a:t>for</a:t>
            </a:r>
            <a:r>
              <a:rPr lang="nl-NL">
                <a:latin typeface="Arial"/>
                <a:cs typeface="Arial"/>
              </a:rPr>
              <a:t> </a:t>
            </a:r>
            <a:r>
              <a:rPr lang="nl-NL" err="1">
                <a:latin typeface="Arial"/>
                <a:cs typeface="Arial"/>
              </a:rPr>
              <a:t>one</a:t>
            </a:r>
            <a:r>
              <a:rPr lang="nl-NL">
                <a:latin typeface="Arial"/>
                <a:cs typeface="Arial"/>
              </a:rPr>
              <a:t> full </a:t>
            </a:r>
            <a:r>
              <a:rPr lang="nl-NL" err="1">
                <a:latin typeface="Arial"/>
                <a:cs typeface="Arial"/>
              </a:rPr>
              <a:t>year</a:t>
            </a:r>
            <a:r>
              <a:rPr lang="nl-NL">
                <a:latin typeface="Arial"/>
                <a:cs typeface="Arial"/>
              </a:rPr>
              <a:t> on </a:t>
            </a:r>
            <a:r>
              <a:rPr lang="nl-NL" err="1">
                <a:latin typeface="Arial"/>
                <a:cs typeface="Arial"/>
              </a:rPr>
              <a:t>the</a:t>
            </a:r>
            <a:r>
              <a:rPr lang="nl-NL">
                <a:latin typeface="Arial"/>
                <a:cs typeface="Arial"/>
              </a:rPr>
              <a:t> </a:t>
            </a:r>
            <a:r>
              <a:rPr lang="nl-NL" err="1">
                <a:latin typeface="Arial"/>
                <a:cs typeface="Arial"/>
              </a:rPr>
              <a:t>island</a:t>
            </a:r>
            <a:r>
              <a:rPr lang="nl-NL">
                <a:latin typeface="Arial"/>
                <a:cs typeface="Arial"/>
              </a:rPr>
              <a:t> of Terschelling, The Netherlands. </a:t>
            </a:r>
          </a:p>
          <a:p>
            <a:pPr marL="0" indent="0">
              <a:buNone/>
            </a:pPr>
            <a:endParaRPr lang="nl-NL">
              <a:latin typeface="Arial"/>
              <a:cs typeface="Arial"/>
            </a:endParaRPr>
          </a:p>
          <a:p>
            <a:pPr marL="0" indent="0">
              <a:buNone/>
            </a:pPr>
            <a:r>
              <a:rPr lang="nl-NL">
                <a:latin typeface="Arial"/>
                <a:cs typeface="Arial"/>
              </a:rPr>
              <a:t>Datasets:</a:t>
            </a:r>
          </a:p>
          <a:p>
            <a:r>
              <a:rPr lang="nl-NL" err="1">
                <a:latin typeface="Arial"/>
                <a:cs typeface="Arial"/>
              </a:rPr>
              <a:t>Coastal</a:t>
            </a:r>
            <a:r>
              <a:rPr lang="nl-NL">
                <a:latin typeface="Arial"/>
                <a:cs typeface="Arial"/>
              </a:rPr>
              <a:t> </a:t>
            </a:r>
            <a:r>
              <a:rPr lang="nl-NL" err="1">
                <a:latin typeface="Arial"/>
                <a:cs typeface="Arial"/>
              </a:rPr>
              <a:t>Mask</a:t>
            </a:r>
            <a:r>
              <a:rPr lang="nl-NL">
                <a:latin typeface="Arial"/>
                <a:cs typeface="Arial"/>
              </a:rPr>
              <a:t> (CoCliCo) </a:t>
            </a:r>
            <a:r>
              <a:rPr lang="nl-NL">
                <a:latin typeface="Arial"/>
                <a:cs typeface="Arial"/>
                <a:sym typeface="Wingdings" panose="05000000000000000000" pitchFamily="2" charset="2"/>
              </a:rPr>
              <a:t> </a:t>
            </a:r>
            <a:r>
              <a:rPr lang="nl-NL" err="1">
                <a:latin typeface="Arial"/>
                <a:cs typeface="Arial"/>
                <a:sym typeface="Wingdings" panose="05000000000000000000" pitchFamily="2" charset="2"/>
              </a:rPr>
              <a:t>Mask</a:t>
            </a:r>
            <a:endParaRPr lang="nl-NL">
              <a:latin typeface="Arial"/>
              <a:cs typeface="Arial"/>
            </a:endParaRPr>
          </a:p>
          <a:p>
            <a:r>
              <a:rPr lang="nl-NL">
                <a:latin typeface="Arial"/>
                <a:cs typeface="Arial"/>
              </a:rPr>
              <a:t>S2-L2A (MPC) </a:t>
            </a:r>
            <a:r>
              <a:rPr lang="nl-NL">
                <a:latin typeface="Arial"/>
                <a:cs typeface="Arial"/>
                <a:sym typeface="Wingdings" panose="05000000000000000000" pitchFamily="2" charset="2"/>
              </a:rPr>
              <a:t> NDVI</a:t>
            </a:r>
            <a:endParaRPr lang="nl-NL">
              <a:latin typeface="Arial"/>
              <a:cs typeface="Arial"/>
            </a:endParaRPr>
          </a:p>
          <a:p>
            <a:pPr marL="323850" indent="-323850"/>
            <a:endParaRPr lang="nl-NL"/>
          </a:p>
          <a:p>
            <a:pPr marL="0" indent="0">
              <a:buNone/>
            </a:pPr>
            <a:endParaRPr lang="nl-NL">
              <a:latin typeface="Arial"/>
              <a:cs typeface="Arial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8C05849-1DC1-0917-8E54-9658233853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31CEECC-E365-EB17-CC8F-48618D88AF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37EB1DE-7BA8-509E-FD4D-F839757387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0CB2B0-BA3B-CBF1-C02B-E3286B8090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0AC1970-C5BD-4B73-C792-AA358DF4AC0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FB4A8B6-9CDA-9884-55DB-E2572903BE5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3D15507-F856-6F81-FA01-5151A43F133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F74F76-A432-F5E9-0471-AE967D046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624" y="1009695"/>
            <a:ext cx="5824539" cy="25479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B2BF84-D9CF-CD81-7E62-CE7111597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17" t="8074" r="15837" b="11093"/>
          <a:stretch/>
        </p:blipFill>
        <p:spPr>
          <a:xfrm>
            <a:off x="6249858" y="3668233"/>
            <a:ext cx="5214945" cy="30376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9AA864-5CEF-32AB-E3DB-A9D206BD9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532" y="3965614"/>
            <a:ext cx="5460535" cy="2442890"/>
          </a:xfrm>
          <a:prstGeom prst="rect">
            <a:avLst/>
          </a:prstGeom>
        </p:spPr>
      </p:pic>
      <p:pic>
        <p:nvPicPr>
          <p:cNvPr id="3078" name="Picture 6" descr="Vegetation indices and their interpretation: NDVI, GNDVI, MSAVI2, NDRE, and  NDWI - Auravant">
            <a:extLst>
              <a:ext uri="{FF2B5EF4-FFF2-40B4-BE49-F238E27FC236}">
                <a16:creationId xmlns:a16="http://schemas.microsoft.com/office/drawing/2014/main" id="{35B3E06B-ED47-CA3E-FDD1-B526DABFA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98"/>
          <a:stretch/>
        </p:blipFill>
        <p:spPr bwMode="auto">
          <a:xfrm>
            <a:off x="0" y="4072271"/>
            <a:ext cx="5925602" cy="278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ECFBFD-2F50-887F-C8C8-584CB021C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957" y="3954901"/>
            <a:ext cx="5561964" cy="240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3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B8E3D-F039-3FC0-9905-4737E82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Content &amp; Time </a:t>
            </a:r>
            <a:r>
              <a:rPr lang="nl-NL" err="1"/>
              <a:t>schedule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2CCD0A-F8F3-C2F0-8EBA-6705171D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78A08-10DE-76D3-A589-A69EA1F3E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EE20B-C682-BF1F-A7C0-21865C79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CDF7D2-64AA-09F9-97FB-13F11396E1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sz="1600"/>
              <a:t>Walk-in + </a:t>
            </a:r>
            <a:r>
              <a:rPr lang="nl-NL" sz="1600" err="1"/>
              <a:t>introductions</a:t>
            </a:r>
            <a:r>
              <a:rPr lang="nl-NL" sz="1600"/>
              <a:t> 					14:00 – 14:15</a:t>
            </a:r>
          </a:p>
          <a:p>
            <a:pPr marL="0" indent="0">
              <a:buNone/>
            </a:pPr>
            <a:endParaRPr lang="nl-NL" sz="1600"/>
          </a:p>
          <a:p>
            <a:pPr marL="0" indent="0">
              <a:buNone/>
            </a:pPr>
            <a:r>
              <a:rPr lang="nl-NL" sz="1600"/>
              <a:t>Data access (</a:t>
            </a:r>
            <a:r>
              <a:rPr lang="nl-NL" sz="1600" err="1"/>
              <a:t>STACs</a:t>
            </a:r>
            <a:r>
              <a:rPr lang="nl-NL" sz="1600"/>
              <a:t> &amp; </a:t>
            </a:r>
            <a:r>
              <a:rPr lang="nl-NL" sz="1600" err="1"/>
              <a:t>APIs</a:t>
            </a:r>
            <a:r>
              <a:rPr lang="nl-NL" sz="1600"/>
              <a:t>) – Floris				14:15 – 14:45</a:t>
            </a:r>
          </a:p>
          <a:p>
            <a:r>
              <a:rPr lang="nl-NL" sz="1400" i="1" err="1"/>
              <a:t>Where</a:t>
            </a:r>
            <a:r>
              <a:rPr lang="nl-NL" sz="1400" i="1"/>
              <a:t> </a:t>
            </a:r>
            <a:r>
              <a:rPr lang="nl-NL" sz="1400" i="1" err="1"/>
              <a:t>to</a:t>
            </a:r>
            <a:r>
              <a:rPr lang="nl-NL" sz="1400" i="1"/>
              <a:t> get data &amp; </a:t>
            </a:r>
            <a:r>
              <a:rPr lang="nl-NL" sz="1400" i="1" err="1"/>
              <a:t>how</a:t>
            </a:r>
            <a:r>
              <a:rPr lang="nl-NL" sz="1400" i="1"/>
              <a:t> </a:t>
            </a:r>
            <a:r>
              <a:rPr lang="nl-NL" sz="1400" i="1" err="1"/>
              <a:t>to</a:t>
            </a:r>
            <a:r>
              <a:rPr lang="nl-NL" sz="1400" i="1"/>
              <a:t> load </a:t>
            </a:r>
            <a:r>
              <a:rPr lang="nl-NL" sz="1400" i="1" err="1"/>
              <a:t>it</a:t>
            </a:r>
            <a:r>
              <a:rPr lang="nl-NL" sz="1400" i="1"/>
              <a:t> in?</a:t>
            </a:r>
            <a:endParaRPr lang="nl-NL" sz="1400" i="1">
              <a:latin typeface="Arial"/>
              <a:cs typeface="Arial"/>
            </a:endParaRPr>
          </a:p>
          <a:p>
            <a:pPr marL="0" indent="0">
              <a:buNone/>
            </a:pPr>
            <a:r>
              <a:rPr lang="nl-NL" sz="1600"/>
              <a:t>Data processing – Etiënne 					14:45 – 15:15</a:t>
            </a:r>
          </a:p>
          <a:p>
            <a:r>
              <a:rPr lang="nl-NL" sz="1400" i="1"/>
              <a:t>How </a:t>
            </a:r>
            <a:r>
              <a:rPr lang="nl-NL" sz="1400" i="1" err="1"/>
              <a:t>to</a:t>
            </a:r>
            <a:r>
              <a:rPr lang="nl-NL" sz="1400" i="1"/>
              <a:t> </a:t>
            </a:r>
            <a:r>
              <a:rPr lang="nl-NL" sz="1400" i="1" err="1"/>
              <a:t>process</a:t>
            </a:r>
            <a:r>
              <a:rPr lang="nl-NL" sz="1400" i="1"/>
              <a:t> data?</a:t>
            </a:r>
          </a:p>
          <a:p>
            <a:endParaRPr lang="nl-NL" sz="1600"/>
          </a:p>
          <a:p>
            <a:pPr marL="0" indent="0">
              <a:buNone/>
            </a:pPr>
            <a:r>
              <a:rPr lang="nl-NL" sz="1600" i="1">
                <a:latin typeface="Arial"/>
                <a:cs typeface="Arial"/>
              </a:rPr>
              <a:t>Break							15:15 – 15:30</a:t>
            </a:r>
          </a:p>
          <a:p>
            <a:pPr marL="0" indent="0">
              <a:buNone/>
            </a:pPr>
            <a:endParaRPr lang="nl-NL" sz="1600" i="1">
              <a:latin typeface="Arial"/>
              <a:cs typeface="Arial"/>
            </a:endParaRPr>
          </a:p>
          <a:p>
            <a:pPr marL="0" indent="0">
              <a:buNone/>
            </a:pPr>
            <a:r>
              <a:rPr lang="nl-NL" sz="1600"/>
              <a:t>Data </a:t>
            </a:r>
            <a:r>
              <a:rPr lang="nl-NL" sz="1600" err="1"/>
              <a:t>visualization</a:t>
            </a:r>
            <a:r>
              <a:rPr lang="nl-NL" sz="1600"/>
              <a:t> – Jaap					15:30 – 16:00</a:t>
            </a:r>
          </a:p>
          <a:p>
            <a:r>
              <a:rPr lang="nl-NL" sz="1400" i="1"/>
              <a:t>How </a:t>
            </a:r>
            <a:r>
              <a:rPr lang="nl-NL" sz="1400" i="1" err="1"/>
              <a:t>to</a:t>
            </a:r>
            <a:r>
              <a:rPr lang="nl-NL" sz="1400" i="1"/>
              <a:t> </a:t>
            </a:r>
            <a:r>
              <a:rPr lang="nl-NL" sz="1400" i="1" err="1"/>
              <a:t>visualize</a:t>
            </a:r>
            <a:r>
              <a:rPr lang="nl-NL" sz="1400" i="1"/>
              <a:t> data? </a:t>
            </a:r>
          </a:p>
          <a:p>
            <a:endParaRPr lang="nl-NL" sz="1400" i="1"/>
          </a:p>
          <a:p>
            <a:pPr marL="0" indent="0">
              <a:buNone/>
            </a:pPr>
            <a:r>
              <a:rPr lang="nl-NL" sz="1600" err="1">
                <a:latin typeface="Arial"/>
                <a:cs typeface="Arial"/>
              </a:rPr>
              <a:t>Exercise</a:t>
            </a:r>
            <a:r>
              <a:rPr lang="nl-NL" sz="1600">
                <a:latin typeface="Arial"/>
                <a:cs typeface="Arial"/>
              </a:rPr>
              <a:t>							16:00 – 17:00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DE64AF-03B1-9522-8525-0D8E43F14C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0FFF1A6-D99D-42F2-07C7-2D71C66003A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52DFADC-2747-BFF7-FE2F-3C2C105708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E545DA6-61CF-623E-954D-10B2A2F8A0F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1EA46B-C917-2C70-55AB-418794FB513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524BF6B-7391-6EC9-7260-B4B6FE7D272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C8C57B6-B0BE-A880-3976-9DAE4789E03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</p:spTree>
    <p:extLst>
      <p:ext uri="{BB962C8B-B14F-4D97-AF65-F5344CB8AC3E}">
        <p14:creationId xmlns:p14="http://schemas.microsoft.com/office/powerpoint/2010/main" val="267629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702F14-53AF-32ED-C552-0E355DA02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500" y="4902336"/>
            <a:ext cx="7772400" cy="1629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DF7DD-CE21-48D5-3115-D82800D91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rmAutofit/>
          </a:bodyPr>
          <a:lstStyle/>
          <a:p>
            <a:r>
              <a:rPr lang="en-US" baseline="30000">
                <a:latin typeface="Helvetica"/>
              </a:rPr>
              <a:t>Google Earth Engine revolutionized digital Earth Sciences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C81867-7079-CCF3-984D-6541217DB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509" y="1476389"/>
            <a:ext cx="3286212" cy="238933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DD72F4-5A10-89E5-FB4E-C9090B6F7DE5}"/>
              </a:ext>
            </a:extLst>
          </p:cNvPr>
          <p:cNvCxnSpPr>
            <a:cxnSpLocks/>
          </p:cNvCxnSpPr>
          <p:nvPr/>
        </p:nvCxnSpPr>
        <p:spPr>
          <a:xfrm>
            <a:off x="771171" y="4540454"/>
            <a:ext cx="1548254" cy="899393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7824CD-A3FE-9662-9E7D-4C2CF354956E}"/>
              </a:ext>
            </a:extLst>
          </p:cNvPr>
          <p:cNvCxnSpPr>
            <a:cxnSpLocks/>
          </p:cNvCxnSpPr>
          <p:nvPr/>
        </p:nvCxnSpPr>
        <p:spPr>
          <a:xfrm flipH="1">
            <a:off x="2309498" y="4550987"/>
            <a:ext cx="1703869" cy="896349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CB4129-72ED-89EC-ABBB-50A3F3D586BB}"/>
              </a:ext>
            </a:extLst>
          </p:cNvPr>
          <p:cNvSpPr txBox="1"/>
          <p:nvPr/>
        </p:nvSpPr>
        <p:spPr>
          <a:xfrm>
            <a:off x="756601" y="4003497"/>
            <a:ext cx="376304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1600">
                <a:latin typeface="Helvetica"/>
              </a:rPr>
              <a:t>Aqua Monitor</a:t>
            </a:r>
            <a:r>
              <a:rPr lang="en-US" sz="1600">
                <a:effectLst/>
                <a:latin typeface="Helvetica"/>
              </a:rPr>
              <a:t>,</a:t>
            </a:r>
            <a:r>
              <a:rPr lang="en-US" sz="1600">
                <a:latin typeface="Helvetica"/>
              </a:rPr>
              <a:t> </a:t>
            </a:r>
            <a:r>
              <a:rPr lang="en-US" sz="1600" err="1">
                <a:latin typeface="Helvetica"/>
              </a:rPr>
              <a:t>Donchyts</a:t>
            </a:r>
            <a:r>
              <a:rPr lang="en-US" sz="1600">
                <a:latin typeface="Helvetica"/>
              </a:rPr>
              <a:t> </a:t>
            </a:r>
            <a:r>
              <a:rPr lang="en-US" sz="1600">
                <a:effectLst/>
                <a:latin typeface="Helvetica"/>
              </a:rPr>
              <a:t>et al., </a:t>
            </a:r>
            <a:r>
              <a:rPr lang="en-US" sz="1600">
                <a:latin typeface="Helvetica"/>
              </a:rPr>
              <a:t>2016</a:t>
            </a:r>
            <a:br>
              <a:rPr lang="en-US" sz="1600">
                <a:effectLst/>
                <a:latin typeface="Helvetica" pitchFamily="2" charset="0"/>
              </a:rPr>
            </a:b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811D7-C4BB-F6CF-BCC5-0D85E77DC468}"/>
              </a:ext>
            </a:extLst>
          </p:cNvPr>
          <p:cNvCxnSpPr>
            <a:cxnSpLocks/>
          </p:cNvCxnSpPr>
          <p:nvPr/>
        </p:nvCxnSpPr>
        <p:spPr>
          <a:xfrm>
            <a:off x="698500" y="4975421"/>
            <a:ext cx="7772400" cy="0"/>
          </a:xfrm>
          <a:prstGeom prst="line">
            <a:avLst/>
          </a:prstGeom>
          <a:noFill/>
          <a:ln w="38100" cap="flat">
            <a:solidFill>
              <a:schemeClr val="accent6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56D971-6BA7-057B-FCF0-D82C19CFE2E8}"/>
              </a:ext>
            </a:extLst>
          </p:cNvPr>
          <p:cNvCxnSpPr>
            <a:cxnSpLocks/>
          </p:cNvCxnSpPr>
          <p:nvPr/>
        </p:nvCxnSpPr>
        <p:spPr>
          <a:xfrm flipH="1">
            <a:off x="4032545" y="4341217"/>
            <a:ext cx="1031252" cy="94607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FF2836-F146-04FD-28D1-899E07B4836F}"/>
              </a:ext>
            </a:extLst>
          </p:cNvPr>
          <p:cNvCxnSpPr>
            <a:cxnSpLocks/>
          </p:cNvCxnSpPr>
          <p:nvPr/>
        </p:nvCxnSpPr>
        <p:spPr>
          <a:xfrm flipH="1">
            <a:off x="4012881" y="4351049"/>
            <a:ext cx="4233466" cy="931331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5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8D116D45-6FD5-7F7E-B3C4-6FD9F6922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53" y="1476657"/>
            <a:ext cx="4096392" cy="2384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8E94E2E-7161-0EFA-6FBA-784CBDCB518C}"/>
              </a:ext>
            </a:extLst>
          </p:cNvPr>
          <p:cNvSpPr txBox="1"/>
          <p:nvPr/>
        </p:nvSpPr>
        <p:spPr>
          <a:xfrm>
            <a:off x="5018885" y="3959252"/>
            <a:ext cx="376304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1600" err="1">
                <a:latin typeface="Helvetica"/>
              </a:rPr>
              <a:t>ShorelineMonitor</a:t>
            </a:r>
            <a:r>
              <a:rPr lang="en-US" sz="1600">
                <a:latin typeface="Helvetica"/>
              </a:rPr>
              <a:t>, </a:t>
            </a:r>
            <a:r>
              <a:rPr lang="en-US" sz="1600" err="1">
                <a:latin typeface="Helvetica"/>
              </a:rPr>
              <a:t>Luijendijk</a:t>
            </a:r>
            <a:r>
              <a:rPr lang="en-US" sz="1600">
                <a:latin typeface="Helvetica"/>
              </a:rPr>
              <a:t> et al., 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81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40D5CA72-42A7-9E33-F548-1FCB70176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004" y="1777956"/>
            <a:ext cx="8168330" cy="47563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DF7DD-CE21-48D5-3115-D82800D91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Google Earth Engine vs. the </a:t>
            </a:r>
            <a:r>
              <a:rPr lang="en-US" err="1"/>
              <a:t>Pangeo</a:t>
            </a:r>
            <a:r>
              <a:rPr lang="en-US"/>
              <a:t>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8AE517-65DF-73D5-5625-4B351A4F343F}"/>
              </a:ext>
            </a:extLst>
          </p:cNvPr>
          <p:cNvSpPr/>
          <p:nvPr/>
        </p:nvSpPr>
        <p:spPr>
          <a:xfrm>
            <a:off x="775970" y="1790516"/>
            <a:ext cx="7566660" cy="3149784"/>
          </a:xfrm>
          <a:prstGeom prst="rect">
            <a:avLst/>
          </a:prstGeom>
          <a:noFill/>
          <a:ln w="38100" cap="flat">
            <a:solidFill>
              <a:schemeClr val="accent4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6C3E5-6833-CD1E-1CB3-644C9F8B1F24}"/>
              </a:ext>
            </a:extLst>
          </p:cNvPr>
          <p:cNvSpPr txBox="1"/>
          <p:nvPr/>
        </p:nvSpPr>
        <p:spPr>
          <a:xfrm>
            <a:off x="983591" y="2380067"/>
            <a:ext cx="341375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Innovative </a:t>
            </a:r>
            <a:r>
              <a:rPr lang="en-US">
                <a:solidFill>
                  <a:schemeClr val="accent4"/>
                </a:solidFill>
              </a:rPr>
              <a:t>coastal </a:t>
            </a:r>
            <a:r>
              <a:rPr lang="en-US" err="1">
                <a:solidFill>
                  <a:schemeClr val="accent4"/>
                </a:solidFill>
              </a:rPr>
              <a:t>geoanalytics</a:t>
            </a:r>
            <a:endParaRPr lang="en-US" sz="1800" b="0" i="0" u="none" strike="noStrike" cap="none" spc="0" normalizeH="0" baseline="0" err="1">
              <a:ln>
                <a:noFill/>
              </a:ln>
              <a:solidFill>
                <a:schemeClr val="accent3"/>
              </a:solidFill>
              <a:effectLst/>
              <a:uFillTx/>
              <a:latin typeface="Helvetica"/>
              <a:ea typeface="Arial"/>
              <a:cs typeface="Arial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422AE5D-18BD-55F5-6891-07422499D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31757" y="1776929"/>
            <a:ext cx="2793501" cy="3092635"/>
          </a:xfrm>
        </p:spPr>
        <p:txBody>
          <a:bodyPr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EO data are stored in cloud-optimized formats and are accessible using a consistent API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>
              <a:solidFill>
                <a:schemeClr val="accent4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7C969-A249-C8F7-4921-C4EE0A8E2DD1}"/>
              </a:ext>
            </a:extLst>
          </p:cNvPr>
          <p:cNvGrpSpPr/>
          <p:nvPr/>
        </p:nvGrpSpPr>
        <p:grpSpPr>
          <a:xfrm>
            <a:off x="8819908" y="3003544"/>
            <a:ext cx="3005350" cy="1656894"/>
            <a:chOff x="8819909" y="4629873"/>
            <a:chExt cx="3005350" cy="1656894"/>
          </a:xfrm>
        </p:grpSpPr>
        <p:pic>
          <p:nvPicPr>
            <p:cNvPr id="16" name="Picture 1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8AF54C0A-8EB6-C8BD-84D5-0EC308F02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31757" y="4806077"/>
              <a:ext cx="952446" cy="361930"/>
            </a:xfrm>
            <a:prstGeom prst="rect">
              <a:avLst/>
            </a:prstGeom>
          </p:spPr>
        </p:pic>
        <p:pic>
          <p:nvPicPr>
            <p:cNvPr id="19" name="Picture 18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899F4B8C-4E77-6239-42E7-233A5A450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40737" y="4831259"/>
              <a:ext cx="1527987" cy="311566"/>
            </a:xfrm>
            <a:prstGeom prst="rect">
              <a:avLst/>
            </a:prstGeom>
          </p:spPr>
        </p:pic>
        <p:pic>
          <p:nvPicPr>
            <p:cNvPr id="21" name="Picture 20" descr="Logo&#10;&#10;Description automatically generated">
              <a:extLst>
                <a:ext uri="{FF2B5EF4-FFF2-40B4-BE49-F238E27FC236}">
                  <a16:creationId xmlns:a16="http://schemas.microsoft.com/office/drawing/2014/main" id="{3C16F899-B324-7266-F14E-8595CF414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48496" y="5334321"/>
              <a:ext cx="952446" cy="952446"/>
            </a:xfrm>
            <a:prstGeom prst="rect">
              <a:avLst/>
            </a:prstGeom>
          </p:spPr>
        </p:pic>
        <p:pic>
          <p:nvPicPr>
            <p:cNvPr id="23" name="Picture 22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62F8FD36-5BC5-4BD1-E807-8D7C11835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40015" y="5334322"/>
              <a:ext cx="1685244" cy="842622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2AB10C5-AC6E-548D-7E67-B41F46D25C4C}"/>
                </a:ext>
              </a:extLst>
            </p:cNvPr>
            <p:cNvSpPr/>
            <p:nvPr/>
          </p:nvSpPr>
          <p:spPr>
            <a:xfrm>
              <a:off x="8819909" y="4629873"/>
              <a:ext cx="3005350" cy="1656894"/>
            </a:xfrm>
            <a:prstGeom prst="rect">
              <a:avLst/>
            </a:prstGeom>
            <a:noFill/>
            <a:ln w="38100" cap="flat">
              <a:solidFill>
                <a:schemeClr val="accent4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CA920D-B2C2-AF94-8A30-7AFF14D9286D}"/>
              </a:ext>
            </a:extLst>
          </p:cNvPr>
          <p:cNvCxnSpPr>
            <a:cxnSpLocks/>
          </p:cNvCxnSpPr>
          <p:nvPr/>
        </p:nvCxnSpPr>
        <p:spPr>
          <a:xfrm>
            <a:off x="775970" y="4940300"/>
            <a:ext cx="5123025" cy="0"/>
          </a:xfrm>
          <a:prstGeom prst="line">
            <a:avLst/>
          </a:prstGeom>
          <a:noFill/>
          <a:ln w="38100" cap="flat">
            <a:solidFill>
              <a:schemeClr val="accent6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0B4D8BE0-2228-B739-4BC6-6FFBE78B9722}"/>
              </a:ext>
            </a:extLst>
          </p:cNvPr>
          <p:cNvGrpSpPr/>
          <p:nvPr/>
        </p:nvGrpSpPr>
        <p:grpSpPr>
          <a:xfrm>
            <a:off x="5898995" y="4435171"/>
            <a:ext cx="2398194" cy="505129"/>
            <a:chOff x="5898995" y="4435171"/>
            <a:chExt cx="2398194" cy="505129"/>
          </a:xfrm>
        </p:grpSpPr>
        <p:pic>
          <p:nvPicPr>
            <p:cNvPr id="15" name="Picture 2" descr="Red Hot Chili Peper Vector Isolate On White Background For Graphic Design  Logo Web Site Social Media Mobile App Ui Illustration Stock Illustration -  Download Image Now - iStock">
              <a:extLst>
                <a:ext uri="{FF2B5EF4-FFF2-40B4-BE49-F238E27FC236}">
                  <a16:creationId xmlns:a16="http://schemas.microsoft.com/office/drawing/2014/main" id="{CFA4AF8D-0717-C058-7C67-8695FA0D14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629" y="4454221"/>
              <a:ext cx="422579" cy="42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Red Hot Chili Peper Vector Isolate On White Background For Graphic Design  Logo Web Site Social Media Mobile App Ui Illustration Stock Illustration -  Download Image Now - iStock">
              <a:extLst>
                <a:ext uri="{FF2B5EF4-FFF2-40B4-BE49-F238E27FC236}">
                  <a16:creationId xmlns:a16="http://schemas.microsoft.com/office/drawing/2014/main" id="{0BC7954F-EE51-0717-41CA-D0EF59C288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1929" y="4447871"/>
              <a:ext cx="422579" cy="42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Red Hot Chili Peper Vector Isolate On White Background For Graphic Design  Logo Web Site Social Media Mobile App Ui Illustration Stock Illustration -  Download Image Now - iStock">
              <a:extLst>
                <a:ext uri="{FF2B5EF4-FFF2-40B4-BE49-F238E27FC236}">
                  <a16:creationId xmlns:a16="http://schemas.microsoft.com/office/drawing/2014/main" id="{02801FE4-B1B3-FCBD-ECB6-8A3D65D54E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5629" y="4435171"/>
              <a:ext cx="422579" cy="42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CD1638E-9DA3-5F55-9842-211B1FFE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8995" y="4550615"/>
              <a:ext cx="908205" cy="389685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E3A436B-53E9-5CE0-DE53-921DF17D5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7200" y="4550614"/>
              <a:ext cx="1489989" cy="3496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8BEAA7-2FF3-E0E3-C26A-573B1417FDA9}"/>
              </a:ext>
            </a:extLst>
          </p:cNvPr>
          <p:cNvCxnSpPr>
            <a:cxnSpLocks/>
          </p:cNvCxnSpPr>
          <p:nvPr/>
        </p:nvCxnSpPr>
        <p:spPr>
          <a:xfrm>
            <a:off x="5898995" y="4940300"/>
            <a:ext cx="2443635" cy="0"/>
          </a:xfrm>
          <a:prstGeom prst="line">
            <a:avLst/>
          </a:prstGeom>
          <a:noFill/>
          <a:ln w="38100" cap="flat">
            <a:solidFill>
              <a:schemeClr val="accent6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0119453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91E4A2B-1157-0F87-3371-0365E30B803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640694" y="2623682"/>
            <a:ext cx="2038350" cy="22415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/>
              <a:t>Advantages:</a:t>
            </a:r>
          </a:p>
          <a:p>
            <a:r>
              <a:rPr lang="en-US"/>
              <a:t>Scalability</a:t>
            </a:r>
          </a:p>
          <a:p>
            <a:r>
              <a:rPr lang="en-US"/>
              <a:t>Accessibility</a:t>
            </a:r>
          </a:p>
          <a:p>
            <a:r>
              <a:rPr lang="en-US"/>
              <a:t>Flexibility</a:t>
            </a:r>
          </a:p>
          <a:p>
            <a:r>
              <a:rPr lang="en-US"/>
              <a:t>Transparency</a:t>
            </a:r>
          </a:p>
          <a:p>
            <a:r>
              <a:rPr lang="en-US"/>
              <a:t>Enable FAIR data &amp; workflows 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952A3-F990-ABE6-EA50-E426CE4D7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0596"/>
            <a:ext cx="9265580" cy="4058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5C8214-D68C-E563-8CB2-34B6515E8407}"/>
              </a:ext>
            </a:extLst>
          </p:cNvPr>
          <p:cNvSpPr txBox="1"/>
          <p:nvPr/>
        </p:nvSpPr>
        <p:spPr>
          <a:xfrm>
            <a:off x="289853" y="6369100"/>
            <a:ext cx="434293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indent="0">
              <a:buNone/>
            </a:pPr>
            <a:r>
              <a:rPr lang="en-US" sz="1600"/>
              <a:t>Figure adopted from Abernathy et al., 2021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7764ED-9BF4-68BC-028F-13C9DC90D186}"/>
              </a:ext>
            </a:extLst>
          </p:cNvPr>
          <p:cNvSpPr txBox="1"/>
          <p:nvPr/>
        </p:nvSpPr>
        <p:spPr>
          <a:xfrm>
            <a:off x="8067554" y="937549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1B94DC8-B4FA-6B12-F4F6-E0BD7EB27465}"/>
              </a:ext>
            </a:extLst>
          </p:cNvPr>
          <p:cNvSpPr txBox="1">
            <a:spLocks/>
          </p:cNvSpPr>
          <p:nvPr/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pPr hangingPunct="1"/>
            <a:r>
              <a:rPr lang="en-US" err="1"/>
              <a:t>Pangeo</a:t>
            </a:r>
            <a:r>
              <a:rPr lang="en-US"/>
              <a:t> approach to big environmental data analysis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28C2D1-4514-6A45-A237-D7C47E6D60B3}"/>
              </a:ext>
            </a:extLst>
          </p:cNvPr>
          <p:cNvSpPr txBox="1"/>
          <p:nvPr/>
        </p:nvSpPr>
        <p:spPr>
          <a:xfrm>
            <a:off x="1395645" y="5591217"/>
            <a:ext cx="166968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ARCO EO data</a:t>
            </a:r>
          </a:p>
        </p:txBody>
      </p:sp>
    </p:spTree>
    <p:extLst>
      <p:ext uri="{BB962C8B-B14F-4D97-AF65-F5344CB8AC3E}">
        <p14:creationId xmlns:p14="http://schemas.microsoft.com/office/powerpoint/2010/main" val="9776784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7764ED-9BF4-68BC-028F-13C9DC90D186}"/>
              </a:ext>
            </a:extLst>
          </p:cNvPr>
          <p:cNvSpPr txBox="1"/>
          <p:nvPr/>
        </p:nvSpPr>
        <p:spPr>
          <a:xfrm>
            <a:off x="8067554" y="937549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1B94DC8-B4FA-6B12-F4F6-E0BD7EB27465}"/>
              </a:ext>
            </a:extLst>
          </p:cNvPr>
          <p:cNvSpPr txBox="1">
            <a:spLocks/>
          </p:cNvSpPr>
          <p:nvPr/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en-US" err="1"/>
              <a:t>Pangeo</a:t>
            </a:r>
            <a:r>
              <a:rPr lang="en-US"/>
              <a:t> software </a:t>
            </a:r>
          </a:p>
        </p:txBody>
      </p:sp>
      <p:pic>
        <p:nvPicPr>
          <p:cNvPr id="2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4EE62D2-01AE-2230-9754-F95F9F216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340" y="1668294"/>
            <a:ext cx="8222749" cy="454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8789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C2FDB3E-F086-7745-84A6-47955862324F}"/>
              </a:ext>
            </a:extLst>
          </p:cNvPr>
          <p:cNvGrpSpPr/>
          <p:nvPr/>
        </p:nvGrpSpPr>
        <p:grpSpPr>
          <a:xfrm>
            <a:off x="643585" y="580358"/>
            <a:ext cx="5080582" cy="1464519"/>
            <a:chOff x="218342" y="29494"/>
            <a:chExt cx="7150369" cy="2061109"/>
          </a:xfrm>
        </p:grpSpPr>
        <p:pic>
          <p:nvPicPr>
            <p:cNvPr id="3" name="Picture 2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AB4B03F6-EFB2-EED4-6A3E-4ACCB480A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342" y="29494"/>
              <a:ext cx="2829658" cy="2061109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83A481E-A472-8A0B-A1F9-1835B34654FC}"/>
                </a:ext>
              </a:extLst>
            </p:cNvPr>
            <p:cNvSpPr/>
            <p:nvPr/>
          </p:nvSpPr>
          <p:spPr>
            <a:xfrm>
              <a:off x="218342" y="132736"/>
              <a:ext cx="7150369" cy="1957867"/>
            </a:xfrm>
            <a:prstGeom prst="rect">
              <a:avLst/>
            </a:prstGeom>
            <a:noFill/>
            <a:ln w="22225" cap="flat">
              <a:solidFill>
                <a:schemeClr val="accent4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7E82CA-F767-7EBD-E044-6191282D4C21}"/>
              </a:ext>
            </a:extLst>
          </p:cNvPr>
          <p:cNvGrpSpPr/>
          <p:nvPr/>
        </p:nvGrpSpPr>
        <p:grpSpPr>
          <a:xfrm>
            <a:off x="643585" y="2797039"/>
            <a:ext cx="5080582" cy="1464519"/>
            <a:chOff x="206620" y="2278060"/>
            <a:chExt cx="7150369" cy="2090500"/>
          </a:xfrm>
        </p:grpSpPr>
        <p:pic>
          <p:nvPicPr>
            <p:cNvPr id="18" name="Picture 17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B0A4D95B-D518-304D-5413-39D9DCF69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345" y="2395656"/>
              <a:ext cx="1652309" cy="1832227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5A2C702-7599-86E8-4E04-F97BA390786D}"/>
                </a:ext>
              </a:extLst>
            </p:cNvPr>
            <p:cNvSpPr/>
            <p:nvPr/>
          </p:nvSpPr>
          <p:spPr>
            <a:xfrm>
              <a:off x="206620" y="2278060"/>
              <a:ext cx="7150369" cy="2090500"/>
            </a:xfrm>
            <a:prstGeom prst="rect">
              <a:avLst/>
            </a:prstGeom>
            <a:noFill/>
            <a:ln w="22225" cap="flat">
              <a:solidFill>
                <a:schemeClr val="accent4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FECBA8-8F35-ED77-AB8A-6F3D59D9BF8B}"/>
              </a:ext>
            </a:extLst>
          </p:cNvPr>
          <p:cNvGrpSpPr/>
          <p:nvPr/>
        </p:nvGrpSpPr>
        <p:grpSpPr>
          <a:xfrm>
            <a:off x="649440" y="5035941"/>
            <a:ext cx="5080582" cy="1388828"/>
            <a:chOff x="192111" y="4599181"/>
            <a:chExt cx="7147292" cy="2098758"/>
          </a:xfrm>
        </p:grpSpPr>
        <p:pic>
          <p:nvPicPr>
            <p:cNvPr id="20" name="Picture 19" descr="Chart, line chart&#10;&#10;Description automatically generated">
              <a:extLst>
                <a:ext uri="{FF2B5EF4-FFF2-40B4-BE49-F238E27FC236}">
                  <a16:creationId xmlns:a16="http://schemas.microsoft.com/office/drawing/2014/main" id="{90863082-8E27-B613-E451-D4819FDC2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977" y="4896465"/>
              <a:ext cx="2681264" cy="180147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D58075-4B63-B246-7578-7D5EC995D62D}"/>
                </a:ext>
              </a:extLst>
            </p:cNvPr>
            <p:cNvSpPr/>
            <p:nvPr/>
          </p:nvSpPr>
          <p:spPr>
            <a:xfrm>
              <a:off x="192111" y="4599181"/>
              <a:ext cx="7147292" cy="2065203"/>
            </a:xfrm>
            <a:prstGeom prst="rect">
              <a:avLst/>
            </a:prstGeom>
            <a:noFill/>
            <a:ln w="22225" cap="flat">
              <a:solidFill>
                <a:schemeClr val="accent4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01426A1-166A-A2B6-2682-47B697C6B15A}"/>
              </a:ext>
            </a:extLst>
          </p:cNvPr>
          <p:cNvSpPr txBox="1"/>
          <p:nvPr/>
        </p:nvSpPr>
        <p:spPr>
          <a:xfrm>
            <a:off x="3520283" y="1016059"/>
            <a:ext cx="1745027" cy="677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Tabular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95A39-7104-BB95-C4B0-8083BC60EC07}"/>
              </a:ext>
            </a:extLst>
          </p:cNvPr>
          <p:cNvSpPr txBox="1"/>
          <p:nvPr/>
        </p:nvSpPr>
        <p:spPr>
          <a:xfrm>
            <a:off x="3532007" y="3208275"/>
            <a:ext cx="1527019" cy="677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Raster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CAEBA8-BCB5-03A5-D8CF-57C5AF7BFB05}"/>
              </a:ext>
            </a:extLst>
          </p:cNvPr>
          <p:cNvSpPr txBox="1"/>
          <p:nvPr/>
        </p:nvSpPr>
        <p:spPr>
          <a:xfrm>
            <a:off x="3543731" y="5377039"/>
            <a:ext cx="1852428" cy="677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Stations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72C131-6FB6-659A-544A-9376B92BEB2F}"/>
              </a:ext>
            </a:extLst>
          </p:cNvPr>
          <p:cNvGrpSpPr/>
          <p:nvPr/>
        </p:nvGrpSpPr>
        <p:grpSpPr>
          <a:xfrm>
            <a:off x="2654154" y="767976"/>
            <a:ext cx="2997938" cy="1176642"/>
            <a:chOff x="2654154" y="767976"/>
            <a:chExt cx="2997938" cy="117664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99596D6-5A1E-FE59-0959-744BFE68FF5A}"/>
                </a:ext>
              </a:extLst>
            </p:cNvPr>
            <p:cNvSpPr/>
            <p:nvPr/>
          </p:nvSpPr>
          <p:spPr>
            <a:xfrm>
              <a:off x="2654154" y="767976"/>
              <a:ext cx="2997938" cy="117664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" name="Picture 20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B8D23F5-9B4C-3DFB-5C04-DCEBF9572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719" y="1129639"/>
              <a:ext cx="2393540" cy="48806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B9296AA-2181-47A5-4950-100CF1376135}"/>
              </a:ext>
            </a:extLst>
          </p:cNvPr>
          <p:cNvGrpSpPr/>
          <p:nvPr/>
        </p:nvGrpSpPr>
        <p:grpSpPr>
          <a:xfrm>
            <a:off x="2765502" y="2977376"/>
            <a:ext cx="2776654" cy="1185629"/>
            <a:chOff x="2765502" y="2977376"/>
            <a:chExt cx="2776654" cy="118562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3E4F4B2-C297-D87F-294D-434BA68AF0FE}"/>
                </a:ext>
              </a:extLst>
            </p:cNvPr>
            <p:cNvSpPr/>
            <p:nvPr/>
          </p:nvSpPr>
          <p:spPr>
            <a:xfrm>
              <a:off x="2765502" y="2977376"/>
              <a:ext cx="2776654" cy="118562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" name="Picture 2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C56E2DC5-8B5E-CCA3-CEDC-640580161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0173" y="3153625"/>
              <a:ext cx="2388068" cy="894726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C3EB76-9AB2-D3FB-98F7-AD4075E1768A}"/>
              </a:ext>
            </a:extLst>
          </p:cNvPr>
          <p:cNvGrpSpPr/>
          <p:nvPr/>
        </p:nvGrpSpPr>
        <p:grpSpPr>
          <a:xfrm>
            <a:off x="2992390" y="4573525"/>
            <a:ext cx="2696396" cy="2381506"/>
            <a:chOff x="2992390" y="4573525"/>
            <a:chExt cx="2696396" cy="238150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9196E86-CC45-3E71-EB29-35B695C7D2D5}"/>
                </a:ext>
              </a:extLst>
            </p:cNvPr>
            <p:cNvSpPr/>
            <p:nvPr/>
          </p:nvSpPr>
          <p:spPr>
            <a:xfrm>
              <a:off x="2992390" y="5140712"/>
              <a:ext cx="2583220" cy="11597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" name="Picture 31" descr="Logo&#10;&#10;Description automatically generated">
              <a:extLst>
                <a:ext uri="{FF2B5EF4-FFF2-40B4-BE49-F238E27FC236}">
                  <a16:creationId xmlns:a16="http://schemas.microsoft.com/office/drawing/2014/main" id="{130EB4B3-1780-8A3F-DE15-059103291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0568" y="4573525"/>
              <a:ext cx="2558218" cy="238150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0C6927D-5053-91A9-6509-E378D1CD176C}"/>
              </a:ext>
            </a:extLst>
          </p:cNvPr>
          <p:cNvGrpSpPr/>
          <p:nvPr/>
        </p:nvGrpSpPr>
        <p:grpSpPr>
          <a:xfrm>
            <a:off x="7973557" y="653717"/>
            <a:ext cx="3325620" cy="5778204"/>
            <a:chOff x="8742870" y="169620"/>
            <a:chExt cx="3315072" cy="6494764"/>
          </a:xfrm>
        </p:grpSpPr>
        <p:pic>
          <p:nvPicPr>
            <p:cNvPr id="34" name="Picture 33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640EAA62-4471-504B-D77A-7657EB36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924" y="298048"/>
              <a:ext cx="3048000" cy="1524000"/>
            </a:xfrm>
            <a:prstGeom prst="rect">
              <a:avLst/>
            </a:prstGeom>
          </p:spPr>
        </p:pic>
        <p:pic>
          <p:nvPicPr>
            <p:cNvPr id="35" name="Picture 2" descr="Introduction to STAC Part 2: Creating an Example STAC Catalog of Planet  Imagery with PySTAC">
              <a:extLst>
                <a:ext uri="{FF2B5EF4-FFF2-40B4-BE49-F238E27FC236}">
                  <a16:creationId xmlns:a16="http://schemas.microsoft.com/office/drawing/2014/main" id="{EC6608C5-D472-8673-53B4-3B8ACEEBD3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5506" y="2278060"/>
              <a:ext cx="2179750" cy="4093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E32678-1240-9763-3D76-D1CE7F5C39D2}"/>
                </a:ext>
              </a:extLst>
            </p:cNvPr>
            <p:cNvSpPr/>
            <p:nvPr/>
          </p:nvSpPr>
          <p:spPr>
            <a:xfrm>
              <a:off x="8742870" y="169620"/>
              <a:ext cx="3315072" cy="6494764"/>
            </a:xfrm>
            <a:prstGeom prst="rect">
              <a:avLst/>
            </a:prstGeom>
            <a:noFill/>
            <a:ln w="22225" cap="flat">
              <a:solidFill>
                <a:schemeClr val="accent4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EE9D45-9D74-E55D-D3D1-D734F9EC84BF}"/>
              </a:ext>
            </a:extLst>
          </p:cNvPr>
          <p:cNvGrpSpPr/>
          <p:nvPr/>
        </p:nvGrpSpPr>
        <p:grpSpPr>
          <a:xfrm>
            <a:off x="321972" y="251012"/>
            <a:ext cx="5774028" cy="6329082"/>
            <a:chOff x="321972" y="251012"/>
            <a:chExt cx="5774028" cy="63290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1630BD-855B-EC82-83C7-30C46EB03DAA}"/>
                </a:ext>
              </a:extLst>
            </p:cNvPr>
            <p:cNvSpPr/>
            <p:nvPr/>
          </p:nvSpPr>
          <p:spPr>
            <a:xfrm>
              <a:off x="321972" y="251012"/>
              <a:ext cx="5774028" cy="6329082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E02419-A5D4-627A-78E6-32731CBF35C6}"/>
                </a:ext>
              </a:extLst>
            </p:cNvPr>
            <p:cNvSpPr txBox="1"/>
            <p:nvPr/>
          </p:nvSpPr>
          <p:spPr>
            <a:xfrm>
              <a:off x="495961" y="1814712"/>
              <a:ext cx="5375829" cy="1200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7200" b="0" i="0" u="none" strike="noStrike" cap="none" spc="0" normalizeH="0" baseline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Data formats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0FB0556-BC10-D690-2311-B1EB0AE4D047}"/>
              </a:ext>
            </a:extLst>
          </p:cNvPr>
          <p:cNvGrpSpPr/>
          <p:nvPr/>
        </p:nvGrpSpPr>
        <p:grpSpPr>
          <a:xfrm>
            <a:off x="7057623" y="248865"/>
            <a:ext cx="4812405" cy="6329082"/>
            <a:chOff x="7057623" y="248865"/>
            <a:chExt cx="4812405" cy="63290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46F5DC-700F-5EA9-1F61-F846F32A45BB}"/>
                </a:ext>
              </a:extLst>
            </p:cNvPr>
            <p:cNvSpPr txBox="1"/>
            <p:nvPr/>
          </p:nvSpPr>
          <p:spPr>
            <a:xfrm>
              <a:off x="7652470" y="1833643"/>
              <a:ext cx="4196018" cy="1200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7200" b="0" i="0" u="none" strike="noStrike" cap="none" spc="0" normalizeH="0" baseline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Metadata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C22AA6-6CB4-FC3E-050A-EB51664A746D}"/>
                </a:ext>
              </a:extLst>
            </p:cNvPr>
            <p:cNvSpPr/>
            <p:nvPr/>
          </p:nvSpPr>
          <p:spPr>
            <a:xfrm>
              <a:off x="7057623" y="248865"/>
              <a:ext cx="4812405" cy="6329082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8517FF-07E5-B15B-1258-90B1DF46DFA1}"/>
              </a:ext>
            </a:extLst>
          </p:cNvPr>
          <p:cNvGrpSpPr/>
          <p:nvPr/>
        </p:nvGrpSpPr>
        <p:grpSpPr>
          <a:xfrm>
            <a:off x="90152" y="103031"/>
            <a:ext cx="11938716" cy="6632620"/>
            <a:chOff x="90152" y="103031"/>
            <a:chExt cx="11938716" cy="66326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705C07-B558-E13B-8081-0A6EF47FB39F}"/>
                </a:ext>
              </a:extLst>
            </p:cNvPr>
            <p:cNvSpPr/>
            <p:nvPr/>
          </p:nvSpPr>
          <p:spPr>
            <a:xfrm>
              <a:off x="90152" y="103031"/>
              <a:ext cx="11938716" cy="6632620"/>
            </a:xfrm>
            <a:prstGeom prst="rect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8DB85E-E4E4-F27B-7D9C-5AEE9D9888E8}"/>
                </a:ext>
              </a:extLst>
            </p:cNvPr>
            <p:cNvSpPr txBox="1"/>
            <p:nvPr/>
          </p:nvSpPr>
          <p:spPr>
            <a:xfrm>
              <a:off x="1813973" y="3504366"/>
              <a:ext cx="8711678" cy="1569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9600" b="0" i="0" u="none" strike="noStrike" cap="none" spc="0" normalizeH="0" baseline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Scalable</a:t>
              </a:r>
              <a:r>
                <a:rPr kumimoji="0" lang="en-US" sz="9600" b="0" i="0" u="none" strike="noStrike" cap="none" spc="0" normalizeH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 &amp; Fast</a:t>
              </a:r>
              <a:endParaRPr kumimoji="0" lang="en-US" sz="9600" b="0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9730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logos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94AD0BFA-E9D6-8BB6-09DC-37AA9D865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9477"/>
            <a:ext cx="7772400" cy="44370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23F718F-4152-7797-5339-DB3BB2F8A5F7}"/>
              </a:ext>
            </a:extLst>
          </p:cNvPr>
          <p:cNvSpPr txBox="1">
            <a:spLocks/>
          </p:cNvSpPr>
          <p:nvPr/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pPr hangingPunct="1"/>
            <a:r>
              <a:rPr lang="en-US"/>
              <a:t>STAC supporters</a:t>
            </a:r>
          </a:p>
        </p:txBody>
      </p:sp>
    </p:spTree>
    <p:extLst>
      <p:ext uri="{BB962C8B-B14F-4D97-AF65-F5344CB8AC3E}">
        <p14:creationId xmlns:p14="http://schemas.microsoft.com/office/powerpoint/2010/main" val="107268296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D32B2-125B-CE7F-1F93-F3742D52E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Data processing (1)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68E696-EF51-8173-2A3F-16C8E8CDA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15789-870B-6098-7140-038AC3402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2A29D7-3412-8900-D112-7E0ABD3C5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9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348F1A-8512-0566-CF34-6EB5D07AD8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5186348" cy="4322763"/>
          </a:xfrm>
        </p:spPr>
        <p:txBody>
          <a:bodyPr/>
          <a:lstStyle/>
          <a:p>
            <a:r>
              <a:rPr lang="nl-NL" sz="1600" err="1"/>
              <a:t>Previously</a:t>
            </a:r>
            <a:r>
              <a:rPr lang="nl-NL" sz="1600"/>
              <a:t>, </a:t>
            </a:r>
            <a:r>
              <a:rPr lang="nl-NL" sz="1600" err="1"/>
              <a:t>downloading</a:t>
            </a:r>
            <a:r>
              <a:rPr lang="nl-NL" sz="1600"/>
              <a:t> </a:t>
            </a:r>
            <a:r>
              <a:rPr lang="nl-NL" sz="1600" err="1"/>
              <a:t>and</a:t>
            </a:r>
            <a:r>
              <a:rPr lang="nl-NL" sz="1600"/>
              <a:t> </a:t>
            </a:r>
            <a:r>
              <a:rPr lang="nl-NL" sz="1600" err="1"/>
              <a:t>loading</a:t>
            </a:r>
            <a:r>
              <a:rPr lang="nl-NL" sz="1600"/>
              <a:t> data full datasets </a:t>
            </a:r>
            <a:r>
              <a:rPr lang="nl-NL" sz="1600" err="1"/>
              <a:t>into</a:t>
            </a:r>
            <a:r>
              <a:rPr lang="nl-NL" sz="1600"/>
              <a:t> memory…</a:t>
            </a:r>
          </a:p>
          <a:p>
            <a:r>
              <a:rPr lang="nl-NL" sz="1600" err="1"/>
              <a:t>Now</a:t>
            </a:r>
            <a:r>
              <a:rPr lang="nl-NL" sz="1600"/>
              <a:t>, analysis </a:t>
            </a:r>
            <a:r>
              <a:rPr lang="nl-NL" sz="1600" err="1"/>
              <a:t>directly</a:t>
            </a:r>
            <a:r>
              <a:rPr lang="nl-NL" sz="1600"/>
              <a:t> </a:t>
            </a:r>
            <a:r>
              <a:rPr lang="nl-NL" sz="1600" err="1"/>
              <a:t>from</a:t>
            </a:r>
            <a:r>
              <a:rPr lang="nl-NL" sz="1600"/>
              <a:t> </a:t>
            </a:r>
            <a:r>
              <a:rPr lang="nl-NL" sz="1600" err="1"/>
              <a:t>the</a:t>
            </a:r>
            <a:r>
              <a:rPr lang="nl-NL" sz="1600"/>
              <a:t> STAC datasets</a:t>
            </a:r>
          </a:p>
          <a:p>
            <a:endParaRPr lang="nl-NL" sz="1600"/>
          </a:p>
          <a:p>
            <a:pPr marL="0" indent="0">
              <a:buNone/>
            </a:pPr>
            <a:r>
              <a:rPr lang="nl-NL" sz="1600"/>
              <a:t>Processing:</a:t>
            </a:r>
          </a:p>
          <a:p>
            <a:r>
              <a:rPr lang="nl-NL" sz="1600" err="1"/>
              <a:t>Only</a:t>
            </a:r>
            <a:r>
              <a:rPr lang="nl-NL" sz="1600"/>
              <a:t> </a:t>
            </a:r>
            <a:r>
              <a:rPr lang="nl-NL" sz="1600" err="1"/>
              <a:t>when</a:t>
            </a:r>
            <a:r>
              <a:rPr lang="nl-NL" sz="1600"/>
              <a:t> </a:t>
            </a:r>
            <a:r>
              <a:rPr lang="nl-NL" sz="1600" err="1"/>
              <a:t>triggered</a:t>
            </a:r>
            <a:r>
              <a:rPr lang="nl-NL" sz="1600"/>
              <a:t> </a:t>
            </a:r>
            <a:r>
              <a:rPr lang="nl-NL" sz="1600" err="1"/>
              <a:t>by</a:t>
            </a:r>
            <a:r>
              <a:rPr lang="nl-NL" sz="1600"/>
              <a:t> </a:t>
            </a:r>
            <a:r>
              <a:rPr lang="nl-NL" sz="1600" err="1"/>
              <a:t>compute</a:t>
            </a:r>
            <a:r>
              <a:rPr lang="nl-NL" sz="1600"/>
              <a:t>() </a:t>
            </a:r>
            <a:r>
              <a:rPr lang="nl-NL" sz="1600" err="1"/>
              <a:t>and</a:t>
            </a:r>
            <a:r>
              <a:rPr lang="nl-NL" sz="1600"/>
              <a:t> plot() </a:t>
            </a:r>
            <a:r>
              <a:rPr lang="nl-NL" sz="1600" err="1"/>
              <a:t>functions</a:t>
            </a:r>
            <a:endParaRPr lang="nl-NL" sz="1600"/>
          </a:p>
          <a:p>
            <a:r>
              <a:rPr lang="nl-NL" sz="1600" err="1"/>
              <a:t>Dask</a:t>
            </a:r>
            <a:r>
              <a:rPr lang="nl-NL" sz="1600"/>
              <a:t> dashboard (</a:t>
            </a:r>
            <a:r>
              <a:rPr lang="nl-NL" sz="1600" err="1"/>
              <a:t>for</a:t>
            </a:r>
            <a:r>
              <a:rPr lang="nl-NL" sz="1600"/>
              <a:t> </a:t>
            </a:r>
            <a:r>
              <a:rPr lang="nl-NL" sz="1600" err="1"/>
              <a:t>profiling</a:t>
            </a:r>
            <a:r>
              <a:rPr lang="nl-NL" sz="1600"/>
              <a:t> parallel code)</a:t>
            </a:r>
          </a:p>
          <a:p>
            <a:r>
              <a:rPr lang="nl-NL" sz="1600"/>
              <a:t>Cloud </a:t>
            </a:r>
            <a:r>
              <a:rPr lang="nl-NL" sz="1600" err="1"/>
              <a:t>computations</a:t>
            </a:r>
            <a:r>
              <a:rPr lang="nl-NL" sz="1600"/>
              <a:t> </a:t>
            </a:r>
            <a:r>
              <a:rPr lang="nl-NL" sz="1600" err="1"/>
              <a:t>with</a:t>
            </a:r>
            <a:r>
              <a:rPr lang="nl-NL" sz="1600"/>
              <a:t> a </a:t>
            </a:r>
            <a:r>
              <a:rPr lang="nl-NL" sz="1600" err="1"/>
              <a:t>Dask</a:t>
            </a:r>
            <a:r>
              <a:rPr lang="nl-NL" sz="1600"/>
              <a:t> gateway (</a:t>
            </a:r>
            <a:r>
              <a:rPr lang="nl-NL" sz="1600" err="1"/>
              <a:t>scalable</a:t>
            </a:r>
            <a:r>
              <a:rPr lang="nl-NL" sz="1600"/>
              <a:t>)</a:t>
            </a:r>
          </a:p>
          <a:p>
            <a:r>
              <a:rPr lang="nl-NL" sz="1600"/>
              <a:t>More </a:t>
            </a:r>
            <a:r>
              <a:rPr lang="nl-NL" sz="1600" err="1"/>
              <a:t>advanced</a:t>
            </a:r>
            <a:r>
              <a:rPr lang="nl-NL" sz="1600"/>
              <a:t> options</a:t>
            </a:r>
          </a:p>
          <a:p>
            <a:pPr lvl="1"/>
            <a:r>
              <a:rPr lang="nl-NL" err="1"/>
              <a:t>Uploading</a:t>
            </a:r>
            <a:r>
              <a:rPr lang="nl-NL"/>
              <a:t> python files </a:t>
            </a:r>
            <a:r>
              <a:rPr lang="nl-NL" err="1"/>
              <a:t>to</a:t>
            </a:r>
            <a:r>
              <a:rPr lang="nl-NL"/>
              <a:t> a </a:t>
            </a:r>
            <a:r>
              <a:rPr lang="nl-NL" err="1"/>
              <a:t>dask</a:t>
            </a:r>
            <a:r>
              <a:rPr lang="nl-NL"/>
              <a:t> cluster</a:t>
            </a:r>
          </a:p>
          <a:p>
            <a:pPr lvl="1"/>
            <a:r>
              <a:rPr lang="nl-NL" err="1"/>
              <a:t>Applying</a:t>
            </a:r>
            <a:r>
              <a:rPr lang="nl-NL"/>
              <a:t> </a:t>
            </a:r>
            <a:r>
              <a:rPr lang="nl-NL" err="1"/>
              <a:t>customized</a:t>
            </a:r>
            <a:r>
              <a:rPr lang="nl-NL"/>
              <a:t> </a:t>
            </a:r>
            <a:r>
              <a:rPr lang="nl-NL" err="1"/>
              <a:t>functions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Xarray</a:t>
            </a:r>
            <a:r>
              <a:rPr lang="nl-NL"/>
              <a:t> datasets</a:t>
            </a:r>
          </a:p>
          <a:p>
            <a:endParaRPr lang="nl-NL" sz="1600"/>
          </a:p>
          <a:p>
            <a:pPr marL="0" indent="0">
              <a:buNone/>
            </a:pPr>
            <a:r>
              <a:rPr lang="nl-NL" sz="1600">
                <a:sym typeface="Wingdings" panose="05000000000000000000" pitchFamily="2" charset="2"/>
              </a:rPr>
              <a:t> </a:t>
            </a:r>
            <a:r>
              <a:rPr lang="nl-NL" sz="1600" err="1">
                <a:sym typeface="Wingdings" panose="05000000000000000000" pitchFamily="2" charset="2"/>
              </a:rPr>
              <a:t>Steep</a:t>
            </a:r>
            <a:r>
              <a:rPr lang="nl-NL" sz="1600">
                <a:sym typeface="Wingdings" panose="05000000000000000000" pitchFamily="2" charset="2"/>
              </a:rPr>
              <a:t> </a:t>
            </a:r>
            <a:r>
              <a:rPr lang="nl-NL" sz="1600" err="1">
                <a:sym typeface="Wingdings" panose="05000000000000000000" pitchFamily="2" charset="2"/>
              </a:rPr>
              <a:t>learning</a:t>
            </a:r>
            <a:r>
              <a:rPr lang="nl-NL" sz="1600">
                <a:sym typeface="Wingdings" panose="05000000000000000000" pitchFamily="2" charset="2"/>
              </a:rPr>
              <a:t> curve </a:t>
            </a:r>
            <a:r>
              <a:rPr lang="nl-NL" sz="1600" err="1">
                <a:sym typeface="Wingdings" panose="05000000000000000000" pitchFamily="2" charset="2"/>
              </a:rPr>
              <a:t>for</a:t>
            </a:r>
            <a:r>
              <a:rPr lang="nl-NL" sz="1600">
                <a:sym typeface="Wingdings" panose="05000000000000000000" pitchFamily="2" charset="2"/>
              </a:rPr>
              <a:t> more complex </a:t>
            </a:r>
            <a:r>
              <a:rPr lang="nl-NL" sz="1600" err="1">
                <a:sym typeface="Wingdings" panose="05000000000000000000" pitchFamily="2" charset="2"/>
              </a:rPr>
              <a:t>calculations</a:t>
            </a:r>
            <a:r>
              <a:rPr lang="nl-NL" sz="1600">
                <a:sym typeface="Wingdings" panose="05000000000000000000" pitchFamily="2" charset="2"/>
              </a:rPr>
              <a:t>!</a:t>
            </a:r>
            <a:endParaRPr lang="nl-NL" sz="1600"/>
          </a:p>
          <a:p>
            <a:endParaRPr lang="nl-NL"/>
          </a:p>
          <a:p>
            <a:endParaRPr lang="nl-NL" sz="16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D9DFDF-991C-75F5-0201-A8C3B2AD9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08" y="3429000"/>
            <a:ext cx="5654955" cy="3429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0844F6-F18A-3DAF-425E-6AC69C9A4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680" y="541695"/>
            <a:ext cx="5540388" cy="23317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DA345E-5391-C833-91AF-AB542D76C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019" y="3950563"/>
            <a:ext cx="4197144" cy="177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3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met voorbeelden.potx" id="{2EAC5490-D172-4A1F-8160-B1B73DF265D8}" vid="{1FC3C388-7D11-4DF2-9893-427F223C2EFD}"/>
    </a:ext>
  </a:extLst>
</a:theme>
</file>

<file path=ppt/theme/theme2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Create a new document." ma:contentTypeScope="" ma:versionID="5acb8c9fc498f56d3e98187267de8d67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645359a46da86a00c1b5c07a9b3e3d3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Enterprise Keywords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33BCE6-967D-4F57-8B44-D79DEB9F27C0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58dc3081-d8a1-4e92-884a-04f6ca0fc63f"/>
    <ds:schemaRef ds:uri="http://purl.org/dc/elements/1.1/"/>
    <ds:schemaRef ds:uri="http://schemas.microsoft.com/office/2006/metadata/properties"/>
    <ds:schemaRef ds:uri="9dc10479-9fe1-482d-8b13-fa9fc147c365"/>
    <ds:schemaRef ds:uri="5db5d4ef-9fd2-45ea-8e34-77d63cce28d8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5CA2BFC-8C85-4B5D-8882-E85DDA8D28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8074E3-DCD1-4686-A94F-529026412A93}">
  <ds:schemaRefs>
    <ds:schemaRef ds:uri="58dc3081-d8a1-4e92-884a-04f6ca0fc63f"/>
    <ds:schemaRef ds:uri="5db5d4ef-9fd2-45ea-8e34-77d63cce28d8"/>
    <ds:schemaRef ds:uri="9dc10479-9fe1-482d-8b13-fa9fc147c36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Met voorbeelden</Template>
  <TotalTime>0</TotalTime>
  <Words>752</Words>
  <Application>Microsoft Office PowerPoint</Application>
  <PresentationFormat>Widescreen</PresentationFormat>
  <Paragraphs>135</Paragraphs>
  <Slides>15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Helvetica</vt:lpstr>
      <vt:lpstr>Roboto Slab Regular Regular</vt:lpstr>
      <vt:lpstr>Wingdings</vt:lpstr>
      <vt:lpstr>Deltares</vt:lpstr>
      <vt:lpstr>TU Delft</vt:lpstr>
      <vt:lpstr>Remote Sensing Data Handling using Python</vt:lpstr>
      <vt:lpstr>Content &amp; Time schedule</vt:lpstr>
      <vt:lpstr>Google Earth Engine revolutionized digital Earth Sciences</vt:lpstr>
      <vt:lpstr>Google Earth Engine vs. the Pangeo approach</vt:lpstr>
      <vt:lpstr>PowerPoint Presentation</vt:lpstr>
      <vt:lpstr>PowerPoint Presentation</vt:lpstr>
      <vt:lpstr>PowerPoint Presentation</vt:lpstr>
      <vt:lpstr>PowerPoint Presentation</vt:lpstr>
      <vt:lpstr>Data processing (1)</vt:lpstr>
      <vt:lpstr>Data processing (2)</vt:lpstr>
      <vt:lpstr>Data visualization</vt:lpstr>
      <vt:lpstr>Holoviz</vt:lpstr>
      <vt:lpstr>GeeMap</vt:lpstr>
      <vt:lpstr>Key takeaways</vt:lpstr>
      <vt:lpstr>Exercise: Terschelling NDVI using CoCliCo &amp; MPC STAC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Jaap Langemeijer</dc:creator>
  <dc:description>Template implementation by HQ Solutions B.V.</dc:description>
  <cp:lastModifiedBy>Etiënne Kras</cp:lastModifiedBy>
  <cp:revision>2</cp:revision>
  <dcterms:created xsi:type="dcterms:W3CDTF">2021-10-22T12:26:17Z</dcterms:created>
  <dcterms:modified xsi:type="dcterms:W3CDTF">2023-06-27T06:01:37Z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